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6" r:id="rId2"/>
    <p:sldId id="276" r:id="rId3"/>
    <p:sldId id="273" r:id="rId4"/>
    <p:sldId id="274" r:id="rId5"/>
    <p:sldId id="268" r:id="rId6"/>
    <p:sldId id="269" r:id="rId7"/>
    <p:sldId id="270" r:id="rId8"/>
    <p:sldId id="287" r:id="rId9"/>
    <p:sldId id="288" r:id="rId10"/>
    <p:sldId id="289" r:id="rId11"/>
    <p:sldId id="27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autoAdjust="0"/>
    <p:restoredTop sz="96702" autoAdjust="0"/>
  </p:normalViewPr>
  <p:slideViewPr>
    <p:cSldViewPr>
      <p:cViewPr varScale="1">
        <p:scale>
          <a:sx n="119" d="100"/>
          <a:sy n="119" d="100"/>
        </p:scale>
        <p:origin x="894"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36CC75-FDCE-4BBA-A612-0843FAC6C579}" type="datetimeFigureOut">
              <a:rPr lang="en-GB" smtClean="0"/>
              <a:t>28/01/2018</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EE3519-21CD-442A-8F47-A78973074758}" type="slidenum">
              <a:rPr lang="en-GB" smtClean="0"/>
              <a:t>‹Nr.›</a:t>
            </a:fld>
            <a:endParaRPr lang="en-GB"/>
          </a:p>
        </p:txBody>
      </p:sp>
    </p:spTree>
    <p:extLst>
      <p:ext uri="{BB962C8B-B14F-4D97-AF65-F5344CB8AC3E}">
        <p14:creationId xmlns:p14="http://schemas.microsoft.com/office/powerpoint/2010/main" val="3799083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9EE3519-21CD-442A-8F47-A78973074758}" type="slidenum">
              <a:rPr lang="en-GB" smtClean="0"/>
              <a:t>3</a:t>
            </a:fld>
            <a:endParaRPr lang="en-GB"/>
          </a:p>
        </p:txBody>
      </p:sp>
    </p:spTree>
    <p:extLst>
      <p:ext uri="{BB962C8B-B14F-4D97-AF65-F5344CB8AC3E}">
        <p14:creationId xmlns:p14="http://schemas.microsoft.com/office/powerpoint/2010/main" val="175824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9EE3519-21CD-442A-8F47-A78973074758}" type="slidenum">
              <a:rPr lang="en-GB" smtClean="0"/>
              <a:t>4</a:t>
            </a:fld>
            <a:endParaRPr lang="en-GB"/>
          </a:p>
        </p:txBody>
      </p:sp>
    </p:spTree>
    <p:extLst>
      <p:ext uri="{BB962C8B-B14F-4D97-AF65-F5344CB8AC3E}">
        <p14:creationId xmlns:p14="http://schemas.microsoft.com/office/powerpoint/2010/main" val="128102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9EE3519-21CD-442A-8F47-A78973074758}" type="slidenum">
              <a:rPr lang="en-GB" smtClean="0"/>
              <a:t>5</a:t>
            </a:fld>
            <a:endParaRPr lang="en-GB"/>
          </a:p>
        </p:txBody>
      </p:sp>
    </p:spTree>
    <p:extLst>
      <p:ext uri="{BB962C8B-B14F-4D97-AF65-F5344CB8AC3E}">
        <p14:creationId xmlns:p14="http://schemas.microsoft.com/office/powerpoint/2010/main" val="333442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28/01/2018</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151576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28/01/2018</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55769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28/01/2018</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1737346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EBB7830F-2ADD-4D8A-97B4-B33AAB46818B}" type="datetimeFigureOut">
              <a:rPr lang="en-GB" smtClean="0"/>
              <a:t>28/01/2018</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10601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BB7830F-2ADD-4D8A-97B4-B33AAB46818B}" type="datetimeFigureOut">
              <a:rPr lang="en-GB" smtClean="0"/>
              <a:t>28/01/2018</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221937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EBB7830F-2ADD-4D8A-97B4-B33AAB46818B}" type="datetimeFigureOut">
              <a:rPr lang="en-GB" smtClean="0"/>
              <a:t>28/01/2018</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1520620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EBB7830F-2ADD-4D8A-97B4-B33AAB46818B}" type="datetimeFigureOut">
              <a:rPr lang="en-GB" smtClean="0"/>
              <a:t>28/01/2018</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228061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Datumsplatzhalter 2"/>
          <p:cNvSpPr>
            <a:spLocks noGrp="1"/>
          </p:cNvSpPr>
          <p:nvPr>
            <p:ph type="dt" sz="half" idx="10"/>
          </p:nvPr>
        </p:nvSpPr>
        <p:spPr/>
        <p:txBody>
          <a:bodyPr/>
          <a:lstStyle/>
          <a:p>
            <a:fld id="{EBB7830F-2ADD-4D8A-97B4-B33AAB46818B}" type="datetimeFigureOut">
              <a:rPr lang="en-GB" smtClean="0"/>
              <a:t>28/01/2018</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315376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BB7830F-2ADD-4D8A-97B4-B33AAB46818B}" type="datetimeFigureOut">
              <a:rPr lang="en-GB" smtClean="0"/>
              <a:t>28/01/2018</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251657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BB7830F-2ADD-4D8A-97B4-B33AAB46818B}" type="datetimeFigureOut">
              <a:rPr lang="en-GB" smtClean="0"/>
              <a:t>28/01/2018</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162199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BB7830F-2ADD-4D8A-97B4-B33AAB46818B}" type="datetimeFigureOut">
              <a:rPr lang="en-GB" smtClean="0"/>
              <a:t>28/01/2018</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69C0D8-B153-46EC-B74E-B434FA6E1F09}" type="slidenum">
              <a:rPr lang="en-GB" smtClean="0"/>
              <a:t>‹Nr.›</a:t>
            </a:fld>
            <a:endParaRPr lang="en-GB"/>
          </a:p>
        </p:txBody>
      </p:sp>
    </p:spTree>
    <p:extLst>
      <p:ext uri="{BB962C8B-B14F-4D97-AF65-F5344CB8AC3E}">
        <p14:creationId xmlns:p14="http://schemas.microsoft.com/office/powerpoint/2010/main" val="414973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en-GB"/>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7830F-2ADD-4D8A-97B4-B33AAB46818B}" type="datetimeFigureOut">
              <a:rPr lang="en-GB" smtClean="0"/>
              <a:t>28/01/2018</a:t>
            </a:fld>
            <a:endParaRPr lang="en-GB"/>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9C0D8-B153-46EC-B74E-B434FA6E1F09}" type="slidenum">
              <a:rPr lang="en-GB" smtClean="0"/>
              <a:t>‹Nr.›</a:t>
            </a:fld>
            <a:endParaRPr lang="en-GB"/>
          </a:p>
        </p:txBody>
      </p:sp>
    </p:spTree>
    <p:extLst>
      <p:ext uri="{BB962C8B-B14F-4D97-AF65-F5344CB8AC3E}">
        <p14:creationId xmlns:p14="http://schemas.microsoft.com/office/powerpoint/2010/main" val="2998716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ath-games.e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math-games.e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cWdcGwd84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youtube.com/watch?v=PuzRbxU1X1Q&amp;t=33s"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68815" cy="6858000"/>
          </a:xfrm>
        </p:spPr>
      </p:pic>
    </p:spTree>
    <p:extLst>
      <p:ext uri="{BB962C8B-B14F-4D97-AF65-F5344CB8AC3E}">
        <p14:creationId xmlns:p14="http://schemas.microsoft.com/office/powerpoint/2010/main" val="37262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Mit sehr hoher Zuverlässigkeit generierte Beschreibung">
            <a:extLst>
              <a:ext uri="{FF2B5EF4-FFF2-40B4-BE49-F238E27FC236}">
                <a16:creationId xmlns:a16="http://schemas.microsoft.com/office/drawing/2014/main" id="{0C264AF0-AC19-4D0E-AC1F-B83B84B93B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7384"/>
            <a:ext cx="6091539" cy="6830616"/>
          </a:xfrm>
          <a:prstGeom prst="rect">
            <a:avLst/>
          </a:prstGeom>
        </p:spPr>
      </p:pic>
    </p:spTree>
    <p:extLst>
      <p:ext uri="{BB962C8B-B14F-4D97-AF65-F5344CB8AC3E}">
        <p14:creationId xmlns:p14="http://schemas.microsoft.com/office/powerpoint/2010/main" val="3813563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99592" y="201414"/>
            <a:ext cx="7344816" cy="646331"/>
          </a:xfrm>
          <a:prstGeom prst="rect">
            <a:avLst/>
          </a:prstGeom>
          <a:noFill/>
        </p:spPr>
        <p:txBody>
          <a:bodyPr wrap="square" rtlCol="0">
            <a:spAutoFit/>
          </a:bodyPr>
          <a:lstStyle/>
          <a:p>
            <a:pPr algn="ctr"/>
            <a:r>
              <a:rPr lang="de-DE" b="1" dirty="0">
                <a:solidFill>
                  <a:schemeClr val="accent6">
                    <a:lumMod val="75000"/>
                  </a:schemeClr>
                </a:solidFill>
              </a:rPr>
              <a:t>The </a:t>
            </a:r>
            <a:r>
              <a:rPr lang="de-DE" b="1" dirty="0" err="1">
                <a:solidFill>
                  <a:schemeClr val="accent6">
                    <a:lumMod val="75000"/>
                  </a:schemeClr>
                </a:solidFill>
              </a:rPr>
              <a:t>result</a:t>
            </a:r>
            <a:r>
              <a:rPr lang="de-DE" b="1" dirty="0">
                <a:solidFill>
                  <a:schemeClr val="accent6">
                    <a:lumMod val="75000"/>
                  </a:schemeClr>
                </a:solidFill>
              </a:rPr>
              <a:t> </a:t>
            </a:r>
            <a:r>
              <a:rPr lang="de-DE" b="1" dirty="0" err="1">
                <a:solidFill>
                  <a:schemeClr val="accent6">
                    <a:lumMod val="75000"/>
                  </a:schemeClr>
                </a:solidFill>
              </a:rPr>
              <a:t>is</a:t>
            </a:r>
            <a:r>
              <a:rPr lang="de-DE" b="1" dirty="0">
                <a:solidFill>
                  <a:schemeClr val="accent6">
                    <a:lumMod val="75000"/>
                  </a:schemeClr>
                </a:solidFill>
              </a:rPr>
              <a:t>: Play Games and </a:t>
            </a:r>
            <a:r>
              <a:rPr lang="en-GB" b="1" dirty="0">
                <a:solidFill>
                  <a:schemeClr val="accent6">
                    <a:lumMod val="75000"/>
                  </a:schemeClr>
                </a:solidFill>
              </a:rPr>
              <a:t>and learn Mathematics more easily.</a:t>
            </a:r>
            <a:endParaRPr lang="de-DE" b="1" dirty="0">
              <a:solidFill>
                <a:schemeClr val="accent6">
                  <a:lumMod val="75000"/>
                </a:schemeClr>
              </a:solidFill>
            </a:endParaRPr>
          </a:p>
          <a:p>
            <a:pPr algn="ctr"/>
            <a:r>
              <a:rPr lang="de-DE" b="1" dirty="0" err="1">
                <a:solidFill>
                  <a:schemeClr val="accent6">
                    <a:lumMod val="75000"/>
                  </a:schemeClr>
                </a:solidFill>
              </a:rPr>
              <a:t>Our</a:t>
            </a:r>
            <a:r>
              <a:rPr lang="de-DE" b="1" dirty="0">
                <a:solidFill>
                  <a:schemeClr val="accent6">
                    <a:lumMod val="75000"/>
                  </a:schemeClr>
                </a:solidFill>
              </a:rPr>
              <a:t> Project-Website will </a:t>
            </a:r>
            <a:r>
              <a:rPr lang="de-DE" b="1" dirty="0" err="1">
                <a:solidFill>
                  <a:schemeClr val="accent6">
                    <a:lumMod val="75000"/>
                  </a:schemeClr>
                </a:solidFill>
              </a:rPr>
              <a:t>help</a:t>
            </a:r>
            <a:r>
              <a:rPr lang="de-DE" b="1" dirty="0">
                <a:solidFill>
                  <a:schemeClr val="accent6">
                    <a:lumMod val="75000"/>
                  </a:schemeClr>
                </a:solidFill>
              </a:rPr>
              <a:t> </a:t>
            </a:r>
            <a:r>
              <a:rPr lang="de-DE" b="1" dirty="0" err="1">
                <a:solidFill>
                  <a:schemeClr val="accent6">
                    <a:lumMod val="75000"/>
                  </a:schemeClr>
                </a:solidFill>
              </a:rPr>
              <a:t>you</a:t>
            </a:r>
            <a:r>
              <a:rPr lang="de-DE" b="1" dirty="0">
                <a:solidFill>
                  <a:schemeClr val="accent6">
                    <a:lumMod val="75000"/>
                  </a:schemeClr>
                </a:solidFill>
              </a:rPr>
              <a:t>: </a:t>
            </a:r>
            <a:r>
              <a:rPr lang="de-DE" b="1" dirty="0">
                <a:hlinkClick r:id="rId2"/>
              </a:rPr>
              <a:t>www.math-games.eu</a:t>
            </a:r>
            <a:r>
              <a:rPr lang="de-DE" b="1" dirty="0"/>
              <a:t> </a:t>
            </a:r>
            <a:endParaRPr lang="en-GB" b="1" dirty="0"/>
          </a:p>
        </p:txBody>
      </p:sp>
      <p:pic>
        <p:nvPicPr>
          <p:cNvPr id="4" name="Grafik 3" descr="Ein Bild, das Screenshot enthält.&#10;&#10;Mit sehr hoher Zuverlässigkeit generierte Beschreibung">
            <a:extLst>
              <a:ext uri="{FF2B5EF4-FFF2-40B4-BE49-F238E27FC236}">
                <a16:creationId xmlns:a16="http://schemas.microsoft.com/office/drawing/2014/main" id="{24BCA473-96C6-4007-AF61-70FC6888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324" y="847745"/>
            <a:ext cx="6047352" cy="5879203"/>
          </a:xfrm>
          <a:prstGeom prst="rect">
            <a:avLst/>
          </a:prstGeom>
        </p:spPr>
      </p:pic>
    </p:spTree>
    <p:extLst>
      <p:ext uri="{BB962C8B-B14F-4D97-AF65-F5344CB8AC3E}">
        <p14:creationId xmlns:p14="http://schemas.microsoft.com/office/powerpoint/2010/main" val="36606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404664"/>
            <a:ext cx="8712968" cy="6336704"/>
          </a:xfrm>
        </p:spPr>
        <p:txBody>
          <a:bodyPr>
            <a:normAutofit fontScale="40000" lnSpcReduction="20000"/>
          </a:bodyPr>
          <a:lstStyle/>
          <a:p>
            <a:pPr marL="0" indent="0">
              <a:buNone/>
            </a:pPr>
            <a:r>
              <a:rPr lang="en-US" b="1" dirty="0"/>
              <a:t>Content and Schedule time every day (to be modified by each country team): </a:t>
            </a:r>
            <a:endParaRPr lang="en-GB" dirty="0"/>
          </a:p>
          <a:p>
            <a:pPr marL="0" indent="0">
              <a:buNone/>
            </a:pPr>
            <a:r>
              <a:rPr lang="en-US" dirty="0"/>
              <a:t>09:00 – 11:00 Working Part 1 (2 hrs.)</a:t>
            </a:r>
          </a:p>
          <a:p>
            <a:pPr marL="0" indent="0">
              <a:buNone/>
            </a:pPr>
            <a:r>
              <a:rPr lang="en-US" dirty="0"/>
              <a:t>11:00 – 11:30 Coffee Break</a:t>
            </a:r>
          </a:p>
          <a:p>
            <a:pPr marL="0" indent="0">
              <a:buNone/>
            </a:pPr>
            <a:r>
              <a:rPr lang="en-US" dirty="0"/>
              <a:t>11:30 – 13:30 Working Part 2 (2 hrs.)</a:t>
            </a:r>
            <a:endParaRPr lang="en-GB" dirty="0"/>
          </a:p>
          <a:p>
            <a:pPr marL="0" indent="0">
              <a:buNone/>
            </a:pPr>
            <a:r>
              <a:rPr lang="en-US" dirty="0"/>
              <a:t>13.30 – 15.00 Lunch</a:t>
            </a:r>
            <a:endParaRPr lang="en-GB" dirty="0"/>
          </a:p>
          <a:p>
            <a:pPr marL="0" indent="0">
              <a:buNone/>
            </a:pPr>
            <a:r>
              <a:rPr lang="en-US" dirty="0"/>
              <a:t>15.00 – 17.00 Working Part 3 (2 hrs., Homework and Social Activities)</a:t>
            </a:r>
          </a:p>
          <a:p>
            <a:pPr marL="0" indent="0">
              <a:buNone/>
            </a:pPr>
            <a:endParaRPr lang="en-GB" dirty="0"/>
          </a:p>
          <a:p>
            <a:pPr marL="0" indent="0">
              <a:buNone/>
            </a:pPr>
            <a:r>
              <a:rPr lang="en-US" b="1" dirty="0"/>
              <a:t>Day 1:</a:t>
            </a:r>
            <a:r>
              <a:rPr lang="en-US" b="1" u="sng" dirty="0"/>
              <a:t>  </a:t>
            </a:r>
            <a:endParaRPr lang="en-GB" dirty="0"/>
          </a:p>
          <a:p>
            <a:pPr marL="0" indent="0">
              <a:buNone/>
            </a:pPr>
            <a:r>
              <a:rPr lang="en-US" dirty="0"/>
              <a:t>Presentation about the Math-GAMES Project</a:t>
            </a:r>
          </a:p>
          <a:p>
            <a:pPr marL="0" indent="0">
              <a:buNone/>
            </a:pPr>
            <a:r>
              <a:rPr lang="en-US" dirty="0"/>
              <a:t>Math-GAMES Market Place (partner bring games and other things for display, partner introduction) </a:t>
            </a:r>
          </a:p>
          <a:p>
            <a:pPr marL="0" indent="0">
              <a:buNone/>
            </a:pPr>
            <a:r>
              <a:rPr lang="en-US" dirty="0"/>
              <a:t>Presentation about the Math-GAMES </a:t>
            </a:r>
            <a:r>
              <a:rPr lang="de-DE" dirty="0" err="1"/>
              <a:t>Didactics</a:t>
            </a:r>
            <a:r>
              <a:rPr lang="de-DE" dirty="0"/>
              <a:t> and </a:t>
            </a:r>
            <a:r>
              <a:rPr lang="de-DE" dirty="0" err="1"/>
              <a:t>Methodology</a:t>
            </a:r>
            <a:endParaRPr lang="en-GB" dirty="0"/>
          </a:p>
          <a:p>
            <a:pPr marL="0" indent="0">
              <a:buNone/>
            </a:pPr>
            <a:r>
              <a:rPr lang="en-US" dirty="0"/>
              <a:t>Math-GAMES Portal-Website</a:t>
            </a:r>
            <a:endParaRPr lang="en-GB" dirty="0"/>
          </a:p>
          <a:p>
            <a:pPr marL="0" indent="0">
              <a:buNone/>
            </a:pPr>
            <a:r>
              <a:rPr lang="en-US" dirty="0"/>
              <a:t>Explanation of the Synopsis</a:t>
            </a:r>
          </a:p>
          <a:p>
            <a:pPr marL="0" indent="0">
              <a:buNone/>
            </a:pPr>
            <a:r>
              <a:rPr lang="en-US" dirty="0"/>
              <a:t>Presentation of GAMES</a:t>
            </a:r>
            <a:endParaRPr lang="en-GB" dirty="0"/>
          </a:p>
          <a:p>
            <a:pPr marL="0" indent="0">
              <a:buNone/>
            </a:pPr>
            <a:r>
              <a:rPr lang="en-US" dirty="0"/>
              <a:t>Presentation of Online Game Tools</a:t>
            </a:r>
          </a:p>
          <a:p>
            <a:pPr marL="0" indent="0">
              <a:buNone/>
            </a:pPr>
            <a:endParaRPr lang="en-GB" dirty="0"/>
          </a:p>
          <a:p>
            <a:pPr marL="0" indent="0">
              <a:buNone/>
            </a:pPr>
            <a:r>
              <a:rPr lang="en-US" sz="3300" b="1" dirty="0"/>
              <a:t>Day 2:</a:t>
            </a:r>
            <a:endParaRPr lang="en-GB" sz="3300" b="1" dirty="0"/>
          </a:p>
          <a:p>
            <a:pPr marL="0" indent="0">
              <a:buNone/>
            </a:pPr>
            <a:r>
              <a:rPr lang="en-US" dirty="0"/>
              <a:t>Presentation of different games via lesson plans</a:t>
            </a:r>
            <a:endParaRPr lang="en-GB" dirty="0"/>
          </a:p>
          <a:p>
            <a:pPr marL="0" indent="0">
              <a:buNone/>
            </a:pPr>
            <a:r>
              <a:rPr lang="en-US" dirty="0"/>
              <a:t>First practice games, second learn about Mathematics</a:t>
            </a:r>
          </a:p>
          <a:p>
            <a:pPr marL="0" indent="0">
              <a:buNone/>
            </a:pPr>
            <a:endParaRPr lang="en-GB" dirty="0"/>
          </a:p>
          <a:p>
            <a:pPr marL="0" indent="0">
              <a:buNone/>
            </a:pPr>
            <a:r>
              <a:rPr lang="en-US" sz="3300" b="1" dirty="0"/>
              <a:t>Day 3:</a:t>
            </a:r>
            <a:endParaRPr lang="en-GB" sz="3300" b="1" dirty="0"/>
          </a:p>
          <a:p>
            <a:pPr marL="0" indent="0">
              <a:buNone/>
            </a:pPr>
            <a:r>
              <a:rPr lang="en-US" dirty="0"/>
              <a:t>Presentation of games via lesson plans</a:t>
            </a:r>
            <a:endParaRPr lang="en-GB" dirty="0"/>
          </a:p>
          <a:p>
            <a:pPr marL="0" indent="0">
              <a:buNone/>
            </a:pPr>
            <a:r>
              <a:rPr lang="en-US" dirty="0"/>
              <a:t>Practice and assignment (prepare a lesson, in groups of 3 participants)</a:t>
            </a:r>
          </a:p>
          <a:p>
            <a:pPr marL="0" indent="0">
              <a:buNone/>
            </a:pPr>
            <a:endParaRPr lang="en-GB" dirty="0"/>
          </a:p>
          <a:p>
            <a:pPr marL="0" indent="0">
              <a:buNone/>
            </a:pPr>
            <a:r>
              <a:rPr lang="en-US" sz="3300" b="1" dirty="0"/>
              <a:t>Day 4:</a:t>
            </a:r>
            <a:endParaRPr lang="en-GB" sz="3300" b="1" dirty="0"/>
          </a:p>
          <a:p>
            <a:pPr marL="0" indent="0">
              <a:buNone/>
            </a:pPr>
            <a:r>
              <a:rPr lang="en-US" dirty="0"/>
              <a:t>Trainees deliver the above prepared lessons in groups of 3 (30-40 min each)</a:t>
            </a:r>
          </a:p>
          <a:p>
            <a:pPr marL="0" indent="0">
              <a:buNone/>
            </a:pPr>
            <a:endParaRPr lang="en-GB" dirty="0"/>
          </a:p>
          <a:p>
            <a:pPr marL="0" indent="0">
              <a:buNone/>
            </a:pPr>
            <a:r>
              <a:rPr lang="en-US" b="1" dirty="0"/>
              <a:t>Day 5:</a:t>
            </a:r>
            <a:endParaRPr lang="en-GB" dirty="0"/>
          </a:p>
          <a:p>
            <a:pPr marL="0" indent="0">
              <a:buNone/>
            </a:pPr>
            <a:r>
              <a:rPr lang="en-US" dirty="0"/>
              <a:t>Trainees deliver lessons</a:t>
            </a:r>
            <a:endParaRPr lang="en-GB" dirty="0"/>
          </a:p>
          <a:p>
            <a:pPr marL="0" indent="0">
              <a:buNone/>
            </a:pPr>
            <a:r>
              <a:rPr lang="en-US" dirty="0"/>
              <a:t>Discuss ideas for dissemination and promotion</a:t>
            </a:r>
            <a:endParaRPr lang="en-GB" dirty="0"/>
          </a:p>
          <a:p>
            <a:pPr marL="0" indent="0">
              <a:buNone/>
            </a:pPr>
            <a:r>
              <a:rPr lang="en-US" dirty="0"/>
              <a:t>Evaluation</a:t>
            </a:r>
            <a:endParaRPr lang="en-GB" dirty="0"/>
          </a:p>
        </p:txBody>
      </p:sp>
    </p:spTree>
    <p:extLst>
      <p:ext uri="{BB962C8B-B14F-4D97-AF65-F5344CB8AC3E}">
        <p14:creationId xmlns:p14="http://schemas.microsoft.com/office/powerpoint/2010/main" val="88884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3">
            <a:extLst>
              <a:ext uri="{28A0092B-C50C-407E-A947-70E740481C1C}">
                <a14:useLocalDpi xmlns:a14="http://schemas.microsoft.com/office/drawing/2010/main" val="0"/>
              </a:ext>
            </a:extLst>
          </a:blip>
          <a:stretch>
            <a:fillRect/>
          </a:stretch>
        </p:blipFill>
        <p:spPr>
          <a:xfrm>
            <a:off x="3579694" y="513067"/>
            <a:ext cx="1267460" cy="1267460"/>
          </a:xfrm>
          <a:prstGeom prst="rect">
            <a:avLst/>
          </a:prstGeom>
          <a:effectLst>
            <a:glow rad="139700">
              <a:schemeClr val="accent5">
                <a:satMod val="175000"/>
                <a:alpha val="40000"/>
              </a:schemeClr>
            </a:glow>
          </a:effectLst>
        </p:spPr>
      </p:pic>
      <p:sp>
        <p:nvSpPr>
          <p:cNvPr id="2" name="Rechteck 1"/>
          <p:cNvSpPr/>
          <p:nvPr/>
        </p:nvSpPr>
        <p:spPr>
          <a:xfrm>
            <a:off x="395536" y="2060848"/>
            <a:ext cx="2209549" cy="1872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Members of the </a:t>
            </a:r>
          </a:p>
          <a:p>
            <a:pPr algn="ctr"/>
            <a:r>
              <a:rPr lang="en-US" sz="2000" b="1" dirty="0"/>
              <a:t>Math-GAMES </a:t>
            </a:r>
          </a:p>
          <a:p>
            <a:pPr algn="ctr"/>
            <a:r>
              <a:rPr lang="en-US" sz="2000" b="1" dirty="0"/>
              <a:t>Project Group</a:t>
            </a:r>
          </a:p>
        </p:txBody>
      </p:sp>
      <p:sp>
        <p:nvSpPr>
          <p:cNvPr id="8" name="Rechteck 7"/>
          <p:cNvSpPr/>
          <p:nvPr/>
        </p:nvSpPr>
        <p:spPr>
          <a:xfrm>
            <a:off x="3275856" y="2060848"/>
            <a:ext cx="2304256" cy="187220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Teachers in Europe, </a:t>
            </a:r>
          </a:p>
          <a:p>
            <a:pPr algn="ctr"/>
            <a:r>
              <a:rPr lang="en-US" sz="2000" b="1" dirty="0"/>
              <a:t>who are teaching basics in Mathematics </a:t>
            </a:r>
            <a:endParaRPr lang="en-US" sz="1400" dirty="0"/>
          </a:p>
        </p:txBody>
      </p:sp>
      <p:sp>
        <p:nvSpPr>
          <p:cNvPr id="9" name="Rechteck 8"/>
          <p:cNvSpPr/>
          <p:nvPr/>
        </p:nvSpPr>
        <p:spPr>
          <a:xfrm>
            <a:off x="6228184" y="2060848"/>
            <a:ext cx="2592288" cy="187220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Students in Europe,</a:t>
            </a:r>
          </a:p>
          <a:p>
            <a:pPr algn="ctr"/>
            <a:r>
              <a:rPr lang="en-US" sz="2000" b="1" dirty="0"/>
              <a:t>who are attending classes for basics in Mathematics</a:t>
            </a:r>
          </a:p>
        </p:txBody>
      </p:sp>
      <p:sp>
        <p:nvSpPr>
          <p:cNvPr id="11" name="Textfeld 10"/>
          <p:cNvSpPr txBox="1"/>
          <p:nvPr/>
        </p:nvSpPr>
        <p:spPr>
          <a:xfrm>
            <a:off x="316876" y="3933056"/>
            <a:ext cx="2382915" cy="2031325"/>
          </a:xfrm>
          <a:prstGeom prst="rect">
            <a:avLst/>
          </a:prstGeom>
          <a:noFill/>
        </p:spPr>
        <p:txBody>
          <a:bodyPr wrap="square" rtlCol="0">
            <a:spAutoFit/>
          </a:bodyPr>
          <a:lstStyle/>
          <a:p>
            <a:r>
              <a:rPr lang="en-US" sz="1400" dirty="0">
                <a:solidFill>
                  <a:schemeClr val="tx2">
                    <a:lumMod val="60000"/>
                    <a:lumOff val="40000"/>
                  </a:schemeClr>
                </a:solidFill>
              </a:rPr>
              <a:t>Specialists from 10 countries are working out the material for the Math-GAMES project.</a:t>
            </a:r>
          </a:p>
          <a:p>
            <a:r>
              <a:rPr lang="en-US" sz="1400" dirty="0">
                <a:solidFill>
                  <a:schemeClr val="tx2">
                    <a:lumMod val="60000"/>
                    <a:lumOff val="40000"/>
                  </a:schemeClr>
                </a:solidFill>
              </a:rPr>
              <a:t>Everything can be downloaded from the website:</a:t>
            </a:r>
          </a:p>
          <a:p>
            <a:r>
              <a:rPr lang="en-US" sz="1400" dirty="0">
                <a:solidFill>
                  <a:schemeClr val="tx2">
                    <a:lumMod val="60000"/>
                    <a:lumOff val="40000"/>
                  </a:schemeClr>
                </a:solidFill>
                <a:hlinkClick r:id="rId4"/>
              </a:rPr>
              <a:t>www.math-games.eu</a:t>
            </a:r>
            <a:endParaRPr lang="en-US" sz="1400" dirty="0">
              <a:solidFill>
                <a:schemeClr val="tx2">
                  <a:lumMod val="60000"/>
                  <a:lumOff val="40000"/>
                </a:schemeClr>
              </a:solidFill>
            </a:endParaRPr>
          </a:p>
          <a:p>
            <a:r>
              <a:rPr lang="en-US" sz="1400" dirty="0">
                <a:solidFill>
                  <a:schemeClr val="tx2">
                    <a:lumMod val="60000"/>
                    <a:lumOff val="40000"/>
                  </a:schemeClr>
                </a:solidFill>
              </a:rPr>
              <a:t>in the languages BG, DE, EN, ES, EL, FR, IT, RO, VA, TR</a:t>
            </a:r>
          </a:p>
        </p:txBody>
      </p:sp>
      <p:sp>
        <p:nvSpPr>
          <p:cNvPr id="26" name="Textfeld 25"/>
          <p:cNvSpPr txBox="1"/>
          <p:nvPr/>
        </p:nvSpPr>
        <p:spPr>
          <a:xfrm>
            <a:off x="3203848" y="3933056"/>
            <a:ext cx="2448272" cy="1600438"/>
          </a:xfrm>
          <a:prstGeom prst="rect">
            <a:avLst/>
          </a:prstGeom>
          <a:noFill/>
        </p:spPr>
        <p:txBody>
          <a:bodyPr wrap="square" rtlCol="0">
            <a:spAutoFit/>
          </a:bodyPr>
          <a:lstStyle/>
          <a:p>
            <a:r>
              <a:rPr lang="en-US" sz="1400" dirty="0">
                <a:solidFill>
                  <a:schemeClr val="accent3">
                    <a:lumMod val="75000"/>
                  </a:schemeClr>
                </a:solidFill>
              </a:rPr>
              <a:t>Teachers in Europe, who are working in Adult-Education or in other educational fields for people who want to learn basics in Mathematics, can use the Math-GAMES didactic material.</a:t>
            </a:r>
          </a:p>
        </p:txBody>
      </p:sp>
      <p:sp>
        <p:nvSpPr>
          <p:cNvPr id="27" name="Textfeld 26"/>
          <p:cNvSpPr txBox="1"/>
          <p:nvPr/>
        </p:nvSpPr>
        <p:spPr>
          <a:xfrm>
            <a:off x="6156176" y="3933056"/>
            <a:ext cx="2808312" cy="2031325"/>
          </a:xfrm>
          <a:prstGeom prst="rect">
            <a:avLst/>
          </a:prstGeom>
          <a:noFill/>
        </p:spPr>
        <p:txBody>
          <a:bodyPr wrap="square" rtlCol="0">
            <a:spAutoFit/>
          </a:bodyPr>
          <a:lstStyle/>
          <a:p>
            <a:r>
              <a:rPr lang="en-US" sz="1400" dirty="0">
                <a:solidFill>
                  <a:schemeClr val="accent6">
                    <a:lumMod val="75000"/>
                  </a:schemeClr>
                </a:solidFill>
              </a:rPr>
              <a:t>Students in Europe, who want to learn basics in Mathematics, e. g. </a:t>
            </a:r>
          </a:p>
          <a:p>
            <a:pPr marL="285750" indent="-285750">
              <a:buFont typeface="Arial" panose="020B0604020202020204" pitchFamily="34" charset="0"/>
              <a:buChar char="•"/>
            </a:pPr>
            <a:r>
              <a:rPr lang="en-US" sz="1400" dirty="0">
                <a:solidFill>
                  <a:schemeClr val="accent6">
                    <a:lumMod val="75000"/>
                  </a:schemeClr>
                </a:solidFill>
              </a:rPr>
              <a:t>Adults (old and young)</a:t>
            </a:r>
          </a:p>
          <a:p>
            <a:pPr marL="285750" indent="-285750">
              <a:buFont typeface="Arial" panose="020B0604020202020204" pitchFamily="34" charset="0"/>
              <a:buChar char="•"/>
            </a:pPr>
            <a:r>
              <a:rPr lang="en-US" sz="1400" dirty="0">
                <a:solidFill>
                  <a:schemeClr val="accent6">
                    <a:lumMod val="75000"/>
                  </a:schemeClr>
                </a:solidFill>
              </a:rPr>
              <a:t>Migrant people</a:t>
            </a:r>
          </a:p>
          <a:p>
            <a:pPr marL="285750" indent="-285750">
              <a:buFont typeface="Arial" panose="020B0604020202020204" pitchFamily="34" charset="0"/>
              <a:buChar char="•"/>
            </a:pPr>
            <a:r>
              <a:rPr lang="en-US" sz="1400" dirty="0">
                <a:solidFill>
                  <a:schemeClr val="accent6">
                    <a:lumMod val="75000"/>
                  </a:schemeClr>
                </a:solidFill>
              </a:rPr>
              <a:t>People, who had not the chance to visit a school</a:t>
            </a:r>
          </a:p>
          <a:p>
            <a:pPr marL="285750" indent="-285750">
              <a:buFont typeface="Arial" panose="020B0604020202020204" pitchFamily="34" charset="0"/>
              <a:buChar char="•"/>
            </a:pPr>
            <a:r>
              <a:rPr lang="en-GB" sz="1400" dirty="0">
                <a:solidFill>
                  <a:schemeClr val="accent6">
                    <a:lumMod val="75000"/>
                  </a:schemeClr>
                </a:solidFill>
              </a:rPr>
              <a:t>People, who have forgotten the knowledge of mathematics and need it in their profession</a:t>
            </a:r>
            <a:endParaRPr lang="en-US" sz="1400" dirty="0">
              <a:solidFill>
                <a:schemeClr val="accent6">
                  <a:lumMod val="75000"/>
                </a:schemeClr>
              </a:solidFill>
            </a:endParaRPr>
          </a:p>
        </p:txBody>
      </p:sp>
      <p:sp>
        <p:nvSpPr>
          <p:cNvPr id="45" name="Rechteck 44"/>
          <p:cNvSpPr/>
          <p:nvPr/>
        </p:nvSpPr>
        <p:spPr>
          <a:xfrm>
            <a:off x="5148064" y="404664"/>
            <a:ext cx="3672408" cy="1477328"/>
          </a:xfrm>
          <a:prstGeom prst="rect">
            <a:avLst/>
          </a:prstGeom>
        </p:spPr>
        <p:txBody>
          <a:bodyPr wrap="square">
            <a:spAutoFit/>
          </a:bodyPr>
          <a:lstStyle/>
          <a:p>
            <a:r>
              <a:rPr lang="en-US" dirty="0"/>
              <a:t>How games can help learning Mathematical Literacy </a:t>
            </a:r>
          </a:p>
          <a:p>
            <a:pPr marL="285750" indent="-285750">
              <a:buFontTx/>
              <a:buChar char="-"/>
            </a:pPr>
            <a:r>
              <a:rPr lang="en-US" dirty="0"/>
              <a:t>learning to count and calculate </a:t>
            </a:r>
          </a:p>
          <a:p>
            <a:pPr marL="285750" indent="-285750">
              <a:buFontTx/>
              <a:buChar char="-"/>
            </a:pPr>
            <a:r>
              <a:rPr lang="en-US" dirty="0"/>
              <a:t>learning basics in Mathematics, Statistics and Geometry</a:t>
            </a:r>
          </a:p>
        </p:txBody>
      </p:sp>
      <p:sp>
        <p:nvSpPr>
          <p:cNvPr id="46" name="Textfeld 45"/>
          <p:cNvSpPr txBox="1"/>
          <p:nvPr/>
        </p:nvSpPr>
        <p:spPr>
          <a:xfrm>
            <a:off x="339334" y="404664"/>
            <a:ext cx="2880320" cy="1015663"/>
          </a:xfrm>
          <a:prstGeom prst="rect">
            <a:avLst/>
          </a:prstGeom>
          <a:noFill/>
        </p:spPr>
        <p:txBody>
          <a:bodyPr wrap="square" rtlCol="0">
            <a:spAutoFit/>
          </a:bodyPr>
          <a:lstStyle/>
          <a:p>
            <a:r>
              <a:rPr lang="en-US" sz="2000" b="1" dirty="0"/>
              <a:t>The 3 Target Groups of the European Erasmus+ Project Math-GAMES</a:t>
            </a:r>
          </a:p>
        </p:txBody>
      </p:sp>
      <p:sp>
        <p:nvSpPr>
          <p:cNvPr id="3" name="Pfeil nach rechts 2"/>
          <p:cNvSpPr/>
          <p:nvPr/>
        </p:nvSpPr>
        <p:spPr>
          <a:xfrm>
            <a:off x="2605085" y="2672916"/>
            <a:ext cx="785437" cy="82809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feil nach rechts 24"/>
          <p:cNvSpPr/>
          <p:nvPr/>
        </p:nvSpPr>
        <p:spPr>
          <a:xfrm>
            <a:off x="5580113" y="2658745"/>
            <a:ext cx="792088" cy="828092"/>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25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p:bldP spid="26" grpId="0"/>
      <p:bldP spid="27" grpId="0"/>
      <p:bldP spid="45" grpId="0"/>
      <p:bldP spid="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Gerade Verbindung 38"/>
          <p:cNvCxnSpPr/>
          <p:nvPr/>
        </p:nvCxnSpPr>
        <p:spPr>
          <a:xfrm>
            <a:off x="3342446" y="2752186"/>
            <a:ext cx="10836" cy="3197094"/>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rafik 6"/>
          <p:cNvPicPr/>
          <p:nvPr/>
        </p:nvPicPr>
        <p:blipFill>
          <a:blip r:embed="rId3">
            <a:extLst>
              <a:ext uri="{28A0092B-C50C-407E-A947-70E740481C1C}">
                <a14:useLocalDpi xmlns:a14="http://schemas.microsoft.com/office/drawing/2010/main" val="0"/>
              </a:ext>
            </a:extLst>
          </a:blip>
          <a:stretch>
            <a:fillRect/>
          </a:stretch>
        </p:blipFill>
        <p:spPr>
          <a:xfrm>
            <a:off x="3203848" y="188640"/>
            <a:ext cx="1267460" cy="1267460"/>
          </a:xfrm>
          <a:prstGeom prst="rect">
            <a:avLst/>
          </a:prstGeom>
          <a:effectLst>
            <a:glow rad="139700">
              <a:schemeClr val="accent5">
                <a:satMod val="175000"/>
                <a:alpha val="40000"/>
              </a:schemeClr>
            </a:glow>
          </a:effectLst>
        </p:spPr>
      </p:pic>
      <p:sp>
        <p:nvSpPr>
          <p:cNvPr id="2" name="Rechteck 1"/>
          <p:cNvSpPr/>
          <p:nvPr/>
        </p:nvSpPr>
        <p:spPr>
          <a:xfrm>
            <a:off x="323528" y="1770100"/>
            <a:ext cx="2713605" cy="10367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Math-GAMES </a:t>
            </a:r>
            <a:r>
              <a:rPr lang="de-DE" sz="2000" b="1" dirty="0" err="1"/>
              <a:t>Compendium</a:t>
            </a:r>
            <a:endParaRPr lang="de-DE" sz="2000" b="1" dirty="0"/>
          </a:p>
          <a:p>
            <a:pPr algn="ctr"/>
            <a:r>
              <a:rPr lang="de-DE" sz="1400" dirty="0"/>
              <a:t>Books </a:t>
            </a:r>
            <a:r>
              <a:rPr lang="de-DE" sz="1400" dirty="0" err="1"/>
              <a:t>and</a:t>
            </a:r>
            <a:r>
              <a:rPr lang="de-DE" sz="1400" dirty="0"/>
              <a:t> </a:t>
            </a:r>
            <a:r>
              <a:rPr lang="de-DE" sz="1400"/>
              <a:t>e-Book </a:t>
            </a:r>
            <a:r>
              <a:rPr lang="de-DE" sz="1400" dirty="0"/>
              <a:t>(in 9 </a:t>
            </a:r>
            <a:r>
              <a:rPr lang="de-DE" sz="1400" dirty="0" err="1"/>
              <a:t>languages</a:t>
            </a:r>
            <a:r>
              <a:rPr lang="de-DE" sz="1400" dirty="0"/>
              <a:t>)</a:t>
            </a:r>
            <a:endParaRPr lang="en-US" sz="1400" dirty="0"/>
          </a:p>
        </p:txBody>
      </p:sp>
      <p:sp>
        <p:nvSpPr>
          <p:cNvPr id="8" name="Rechteck 7"/>
          <p:cNvSpPr/>
          <p:nvPr/>
        </p:nvSpPr>
        <p:spPr>
          <a:xfrm>
            <a:off x="3203848" y="1772816"/>
            <a:ext cx="2664296" cy="103679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Math-GAMES </a:t>
            </a:r>
          </a:p>
          <a:p>
            <a:pPr algn="ctr"/>
            <a:r>
              <a:rPr lang="de-DE" sz="2000" b="1" dirty="0"/>
              <a:t>Guidelines</a:t>
            </a:r>
          </a:p>
          <a:p>
            <a:pPr algn="ctr"/>
            <a:r>
              <a:rPr lang="de-DE" sz="1400" dirty="0"/>
              <a:t>Books </a:t>
            </a:r>
            <a:r>
              <a:rPr lang="de-DE" sz="1400" dirty="0" err="1"/>
              <a:t>and</a:t>
            </a:r>
            <a:r>
              <a:rPr lang="de-DE" sz="1400" dirty="0"/>
              <a:t> </a:t>
            </a:r>
            <a:r>
              <a:rPr lang="de-DE" sz="1400" dirty="0" err="1"/>
              <a:t>e-Book</a:t>
            </a:r>
            <a:r>
              <a:rPr lang="de-DE" sz="1400" dirty="0"/>
              <a:t> (in 9 </a:t>
            </a:r>
            <a:r>
              <a:rPr lang="de-DE" sz="1400" dirty="0" err="1"/>
              <a:t>languages</a:t>
            </a:r>
            <a:r>
              <a:rPr lang="de-DE" sz="1400" dirty="0"/>
              <a:t>)</a:t>
            </a:r>
            <a:endParaRPr lang="en-US" sz="1400" dirty="0"/>
          </a:p>
        </p:txBody>
      </p:sp>
      <p:sp>
        <p:nvSpPr>
          <p:cNvPr id="9" name="Rechteck 8"/>
          <p:cNvSpPr/>
          <p:nvPr/>
        </p:nvSpPr>
        <p:spPr>
          <a:xfrm>
            <a:off x="6012160" y="1772816"/>
            <a:ext cx="2808312" cy="103679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Math-GAMES</a:t>
            </a:r>
          </a:p>
          <a:p>
            <a:pPr algn="ctr"/>
            <a:r>
              <a:rPr lang="de-DE" sz="2000" b="1" dirty="0" err="1"/>
              <a:t>Teacher</a:t>
            </a:r>
            <a:r>
              <a:rPr lang="de-DE" sz="2000" b="1" dirty="0"/>
              <a:t> Training Course</a:t>
            </a:r>
          </a:p>
          <a:p>
            <a:pPr algn="ctr"/>
            <a:r>
              <a:rPr lang="de-DE" sz="1400" dirty="0"/>
              <a:t>Seminar </a:t>
            </a:r>
            <a:r>
              <a:rPr lang="de-DE" sz="1400" dirty="0" err="1"/>
              <a:t>and</a:t>
            </a:r>
            <a:r>
              <a:rPr lang="de-DE" sz="1400" dirty="0"/>
              <a:t> e-</a:t>
            </a:r>
            <a:r>
              <a:rPr lang="de-DE" sz="1400" dirty="0" err="1"/>
              <a:t>Presentation</a:t>
            </a:r>
            <a:r>
              <a:rPr lang="de-DE" sz="1400" dirty="0"/>
              <a:t> (in EN)</a:t>
            </a:r>
            <a:endParaRPr lang="en-US" sz="1400" dirty="0"/>
          </a:p>
        </p:txBody>
      </p:sp>
      <p:sp>
        <p:nvSpPr>
          <p:cNvPr id="11" name="Textfeld 10"/>
          <p:cNvSpPr txBox="1"/>
          <p:nvPr/>
        </p:nvSpPr>
        <p:spPr>
          <a:xfrm>
            <a:off x="323527" y="2791421"/>
            <a:ext cx="2238899" cy="1600438"/>
          </a:xfrm>
          <a:prstGeom prst="rect">
            <a:avLst/>
          </a:prstGeom>
          <a:noFill/>
        </p:spPr>
        <p:txBody>
          <a:bodyPr wrap="square" rtlCol="0">
            <a:spAutoFit/>
          </a:bodyPr>
          <a:lstStyle/>
          <a:p>
            <a:r>
              <a:rPr lang="de-DE" sz="1400" dirty="0">
                <a:solidFill>
                  <a:schemeClr val="tx2">
                    <a:lumMod val="60000"/>
                    <a:lumOff val="40000"/>
                  </a:schemeClr>
                </a:solidFill>
              </a:rPr>
              <a:t>More </a:t>
            </a:r>
            <a:r>
              <a:rPr lang="de-DE" sz="1400" dirty="0" err="1">
                <a:solidFill>
                  <a:schemeClr val="tx2">
                    <a:lumMod val="60000"/>
                    <a:lumOff val="40000"/>
                  </a:schemeClr>
                </a:solidFill>
              </a:rPr>
              <a:t>than</a:t>
            </a:r>
            <a:r>
              <a:rPr lang="de-DE" sz="1400" dirty="0">
                <a:solidFill>
                  <a:schemeClr val="tx2">
                    <a:lumMod val="60000"/>
                    <a:lumOff val="40000"/>
                  </a:schemeClr>
                </a:solidFill>
              </a:rPr>
              <a:t> 30 </a:t>
            </a:r>
            <a:r>
              <a:rPr lang="de-DE" sz="1400" dirty="0" err="1">
                <a:solidFill>
                  <a:schemeClr val="tx2">
                    <a:lumMod val="60000"/>
                    <a:lumOff val="40000"/>
                  </a:schemeClr>
                </a:solidFill>
              </a:rPr>
              <a:t>games</a:t>
            </a:r>
            <a:r>
              <a:rPr lang="de-DE" sz="1400" dirty="0">
                <a:solidFill>
                  <a:schemeClr val="tx2">
                    <a:lumMod val="60000"/>
                    <a:lumOff val="40000"/>
                  </a:schemeClr>
                </a:solidFill>
              </a:rPr>
              <a:t> </a:t>
            </a:r>
            <a:r>
              <a:rPr lang="de-DE" sz="1400" dirty="0" err="1">
                <a:solidFill>
                  <a:schemeClr val="tx2">
                    <a:lumMod val="60000"/>
                    <a:lumOff val="40000"/>
                  </a:schemeClr>
                </a:solidFill>
              </a:rPr>
              <a:t>with</a:t>
            </a:r>
            <a:r>
              <a:rPr lang="de-DE" sz="1400" dirty="0">
                <a:solidFill>
                  <a:schemeClr val="tx2">
                    <a:lumMod val="60000"/>
                    <a:lumOff val="40000"/>
                  </a:schemeClr>
                </a:solidFill>
              </a:rPr>
              <a:t> </a:t>
            </a:r>
            <a:r>
              <a:rPr lang="de-DE" sz="1400" dirty="0" err="1">
                <a:solidFill>
                  <a:schemeClr val="tx2">
                    <a:lumMod val="60000"/>
                    <a:lumOff val="40000"/>
                  </a:schemeClr>
                </a:solidFill>
              </a:rPr>
              <a:t>description</a:t>
            </a:r>
            <a:endParaRPr lang="de-DE" sz="1400" dirty="0">
              <a:solidFill>
                <a:schemeClr val="tx2">
                  <a:lumMod val="60000"/>
                  <a:lumOff val="40000"/>
                </a:schemeClr>
              </a:solidFill>
            </a:endParaRPr>
          </a:p>
          <a:p>
            <a:pPr marL="285750" indent="-285750">
              <a:buFont typeface="Arial" panose="020B0604020202020204" pitchFamily="34" charset="0"/>
              <a:buChar char="•"/>
            </a:pPr>
            <a:r>
              <a:rPr lang="de-DE" sz="1400" dirty="0">
                <a:solidFill>
                  <a:schemeClr val="tx2">
                    <a:lumMod val="60000"/>
                    <a:lumOff val="40000"/>
                  </a:schemeClr>
                </a:solidFill>
              </a:rPr>
              <a:t>Rules</a:t>
            </a:r>
          </a:p>
          <a:p>
            <a:pPr marL="285750" indent="-285750">
              <a:buFont typeface="Arial" panose="020B0604020202020204" pitchFamily="34" charset="0"/>
              <a:buChar char="•"/>
            </a:pPr>
            <a:r>
              <a:rPr lang="de-DE" sz="1400" dirty="0">
                <a:solidFill>
                  <a:schemeClr val="tx2">
                    <a:lumMod val="60000"/>
                    <a:lumOff val="40000"/>
                  </a:schemeClr>
                </a:solidFill>
              </a:rPr>
              <a:t>Pictures</a:t>
            </a:r>
          </a:p>
          <a:p>
            <a:pPr marL="285750" indent="-285750">
              <a:buFont typeface="Arial" panose="020B0604020202020204" pitchFamily="34" charset="0"/>
              <a:buChar char="•"/>
            </a:pPr>
            <a:r>
              <a:rPr lang="de-DE" sz="1400" dirty="0">
                <a:solidFill>
                  <a:schemeClr val="tx2">
                    <a:lumMod val="60000"/>
                    <a:lumOff val="40000"/>
                  </a:schemeClr>
                </a:solidFill>
              </a:rPr>
              <a:t>Graphics</a:t>
            </a:r>
          </a:p>
          <a:p>
            <a:pPr marL="285750" indent="-285750">
              <a:buFont typeface="Arial" panose="020B0604020202020204" pitchFamily="34" charset="0"/>
              <a:buChar char="•"/>
            </a:pPr>
            <a:r>
              <a:rPr lang="de-DE" sz="1400" dirty="0" err="1">
                <a:solidFill>
                  <a:schemeClr val="tx2">
                    <a:lumMod val="60000"/>
                    <a:lumOff val="40000"/>
                  </a:schemeClr>
                </a:solidFill>
              </a:rPr>
              <a:t>Relevance</a:t>
            </a:r>
            <a:r>
              <a:rPr lang="de-DE" sz="1400" dirty="0">
                <a:solidFill>
                  <a:schemeClr val="tx2">
                    <a:lumMod val="60000"/>
                    <a:lumOff val="40000"/>
                  </a:schemeClr>
                </a:solidFill>
              </a:rPr>
              <a:t> for </a:t>
            </a:r>
            <a:r>
              <a:rPr lang="de-DE" sz="1400" dirty="0" err="1">
                <a:solidFill>
                  <a:schemeClr val="tx2">
                    <a:lumMod val="60000"/>
                    <a:lumOff val="40000"/>
                  </a:schemeClr>
                </a:solidFill>
              </a:rPr>
              <a:t>Mathematics</a:t>
            </a:r>
            <a:endParaRPr lang="en-US" sz="1400" dirty="0">
              <a:solidFill>
                <a:schemeClr val="tx2">
                  <a:lumMod val="60000"/>
                  <a:lumOff val="40000"/>
                </a:schemeClr>
              </a:solidFill>
            </a:endParaRPr>
          </a:p>
        </p:txBody>
      </p:sp>
      <p:sp>
        <p:nvSpPr>
          <p:cNvPr id="12" name="Rechteck 11"/>
          <p:cNvSpPr/>
          <p:nvPr/>
        </p:nvSpPr>
        <p:spPr>
          <a:xfrm>
            <a:off x="323528" y="4617131"/>
            <a:ext cx="2238898" cy="324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Videos on YouTube</a:t>
            </a:r>
            <a:endParaRPr lang="en-US" dirty="0"/>
          </a:p>
        </p:txBody>
      </p:sp>
      <p:sp>
        <p:nvSpPr>
          <p:cNvPr id="13" name="Rechteck 12"/>
          <p:cNvSpPr/>
          <p:nvPr/>
        </p:nvSpPr>
        <p:spPr>
          <a:xfrm>
            <a:off x="323528" y="5054594"/>
            <a:ext cx="2238898" cy="318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Talk on Facebook</a:t>
            </a:r>
            <a:endParaRPr lang="en-US" dirty="0"/>
          </a:p>
        </p:txBody>
      </p:sp>
      <p:cxnSp>
        <p:nvCxnSpPr>
          <p:cNvPr id="17" name="Gerade Verbindung 16"/>
          <p:cNvCxnSpPr/>
          <p:nvPr/>
        </p:nvCxnSpPr>
        <p:spPr>
          <a:xfrm>
            <a:off x="2915816" y="2795510"/>
            <a:ext cx="10836" cy="31250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Pfeil nach rechts 18"/>
          <p:cNvSpPr/>
          <p:nvPr/>
        </p:nvSpPr>
        <p:spPr>
          <a:xfrm flipH="1">
            <a:off x="2562424" y="5094090"/>
            <a:ext cx="353389" cy="2090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feld 25"/>
          <p:cNvSpPr txBox="1"/>
          <p:nvPr/>
        </p:nvSpPr>
        <p:spPr>
          <a:xfrm>
            <a:off x="3419872" y="2795510"/>
            <a:ext cx="2448272" cy="2462213"/>
          </a:xfrm>
          <a:prstGeom prst="rect">
            <a:avLst/>
          </a:prstGeom>
          <a:noFill/>
        </p:spPr>
        <p:txBody>
          <a:bodyPr wrap="square" rtlCol="0">
            <a:spAutoFit/>
          </a:bodyPr>
          <a:lstStyle/>
          <a:p>
            <a:r>
              <a:rPr lang="de-DE" sz="1400" dirty="0">
                <a:solidFill>
                  <a:schemeClr val="accent3">
                    <a:lumMod val="75000"/>
                  </a:schemeClr>
                </a:solidFill>
              </a:rPr>
              <a:t>Guidelines </a:t>
            </a:r>
            <a:r>
              <a:rPr lang="de-DE" sz="1400" dirty="0" err="1">
                <a:solidFill>
                  <a:schemeClr val="accent3">
                    <a:lumMod val="75000"/>
                  </a:schemeClr>
                </a:solidFill>
              </a:rPr>
              <a:t>to</a:t>
            </a:r>
            <a:r>
              <a:rPr lang="de-DE" sz="1400" dirty="0">
                <a:solidFill>
                  <a:schemeClr val="accent3">
                    <a:lumMod val="75000"/>
                  </a:schemeClr>
                </a:solidFill>
              </a:rPr>
              <a:t> </a:t>
            </a:r>
            <a:r>
              <a:rPr lang="de-DE" sz="1400" dirty="0" err="1">
                <a:solidFill>
                  <a:schemeClr val="accent3">
                    <a:lumMod val="75000"/>
                  </a:schemeClr>
                </a:solidFill>
              </a:rPr>
              <a:t>each</a:t>
            </a:r>
            <a:r>
              <a:rPr lang="de-DE" sz="1400" dirty="0">
                <a:solidFill>
                  <a:schemeClr val="accent3">
                    <a:lumMod val="75000"/>
                  </a:schemeClr>
                </a:solidFill>
              </a:rPr>
              <a:t> of </a:t>
            </a:r>
            <a:r>
              <a:rPr lang="de-DE" sz="1400" dirty="0" err="1">
                <a:solidFill>
                  <a:schemeClr val="accent3">
                    <a:lumMod val="75000"/>
                  </a:schemeClr>
                </a:solidFill>
              </a:rPr>
              <a:t>the</a:t>
            </a:r>
            <a:r>
              <a:rPr lang="de-DE" sz="1400" dirty="0">
                <a:solidFill>
                  <a:schemeClr val="accent3">
                    <a:lumMod val="75000"/>
                  </a:schemeClr>
                </a:solidFill>
              </a:rPr>
              <a:t> </a:t>
            </a:r>
            <a:r>
              <a:rPr lang="de-DE" sz="1400" dirty="0" err="1">
                <a:solidFill>
                  <a:schemeClr val="accent3">
                    <a:lumMod val="75000"/>
                  </a:schemeClr>
                </a:solidFill>
              </a:rPr>
              <a:t>games</a:t>
            </a:r>
            <a:r>
              <a:rPr lang="de-DE" sz="1400" dirty="0">
                <a:solidFill>
                  <a:schemeClr val="accent3">
                    <a:lumMod val="75000"/>
                  </a:schemeClr>
                </a:solidFill>
              </a:rPr>
              <a:t> in </a:t>
            </a:r>
            <a:r>
              <a:rPr lang="de-DE" sz="1400" dirty="0" err="1">
                <a:solidFill>
                  <a:schemeClr val="accent3">
                    <a:lumMod val="75000"/>
                  </a:schemeClr>
                </a:solidFill>
              </a:rPr>
              <a:t>terms</a:t>
            </a:r>
            <a:r>
              <a:rPr lang="de-DE" sz="1400" dirty="0">
                <a:solidFill>
                  <a:schemeClr val="accent3">
                    <a:lumMod val="75000"/>
                  </a:schemeClr>
                </a:solidFill>
              </a:rPr>
              <a:t> of </a:t>
            </a:r>
            <a:r>
              <a:rPr lang="de-DE" sz="1400" dirty="0" err="1">
                <a:solidFill>
                  <a:schemeClr val="accent3">
                    <a:lumMod val="75000"/>
                  </a:schemeClr>
                </a:solidFill>
              </a:rPr>
              <a:t>Mathematics</a:t>
            </a:r>
            <a:endParaRPr lang="de-DE" sz="1400" dirty="0">
              <a:solidFill>
                <a:schemeClr val="accent3">
                  <a:lumMod val="75000"/>
                </a:schemeClr>
              </a:solidFill>
            </a:endParaRPr>
          </a:p>
          <a:p>
            <a:pPr marL="285750" indent="-285750">
              <a:buFont typeface="Arial" panose="020B0604020202020204" pitchFamily="34" charset="0"/>
              <a:buChar char="•"/>
            </a:pPr>
            <a:r>
              <a:rPr lang="de-DE" sz="1400" dirty="0" err="1">
                <a:solidFill>
                  <a:schemeClr val="accent3">
                    <a:lumMod val="75000"/>
                  </a:schemeClr>
                </a:solidFill>
              </a:rPr>
              <a:t>Didactic</a:t>
            </a:r>
            <a:r>
              <a:rPr lang="de-DE" sz="1400" dirty="0">
                <a:solidFill>
                  <a:schemeClr val="accent3">
                    <a:lumMod val="75000"/>
                  </a:schemeClr>
                </a:solidFill>
              </a:rPr>
              <a:t> </a:t>
            </a:r>
            <a:r>
              <a:rPr lang="de-DE" sz="1400" dirty="0" err="1">
                <a:solidFill>
                  <a:schemeClr val="accent3">
                    <a:lumMod val="75000"/>
                  </a:schemeClr>
                </a:solidFill>
              </a:rPr>
              <a:t>and</a:t>
            </a:r>
            <a:r>
              <a:rPr lang="de-DE" sz="1400" dirty="0">
                <a:solidFill>
                  <a:schemeClr val="accent3">
                    <a:lumMod val="75000"/>
                  </a:schemeClr>
                </a:solidFill>
              </a:rPr>
              <a:t> </a:t>
            </a:r>
            <a:r>
              <a:rPr lang="de-DE" sz="1400" dirty="0" err="1">
                <a:solidFill>
                  <a:schemeClr val="accent3">
                    <a:lumMod val="75000"/>
                  </a:schemeClr>
                </a:solidFill>
              </a:rPr>
              <a:t>methodological</a:t>
            </a:r>
            <a:r>
              <a:rPr lang="de-DE" sz="1400" dirty="0">
                <a:solidFill>
                  <a:schemeClr val="accent3">
                    <a:lumMod val="75000"/>
                  </a:schemeClr>
                </a:solidFill>
              </a:rPr>
              <a:t> </a:t>
            </a:r>
            <a:r>
              <a:rPr lang="de-DE" sz="1400" dirty="0" err="1">
                <a:solidFill>
                  <a:schemeClr val="accent3">
                    <a:lumMod val="75000"/>
                  </a:schemeClr>
                </a:solidFill>
              </a:rPr>
              <a:t>notes</a:t>
            </a:r>
            <a:r>
              <a:rPr lang="de-DE" sz="1400" dirty="0">
                <a:solidFill>
                  <a:schemeClr val="accent3">
                    <a:lumMod val="75000"/>
                  </a:schemeClr>
                </a:solidFill>
              </a:rPr>
              <a:t> for </a:t>
            </a:r>
            <a:r>
              <a:rPr lang="de-DE" sz="1400" dirty="0" err="1">
                <a:solidFill>
                  <a:schemeClr val="accent3">
                    <a:lumMod val="75000"/>
                  </a:schemeClr>
                </a:solidFill>
              </a:rPr>
              <a:t>teachers</a:t>
            </a:r>
            <a:endParaRPr lang="de-DE" sz="1400" dirty="0">
              <a:solidFill>
                <a:schemeClr val="accent3">
                  <a:lumMod val="75000"/>
                </a:schemeClr>
              </a:solidFill>
            </a:endParaRPr>
          </a:p>
          <a:p>
            <a:pPr marL="285750" indent="-285750">
              <a:buFont typeface="Arial" panose="020B0604020202020204" pitchFamily="34" charset="0"/>
              <a:buChar char="•"/>
            </a:pPr>
            <a:r>
              <a:rPr lang="de-DE" sz="1400" dirty="0" err="1">
                <a:solidFill>
                  <a:schemeClr val="accent3">
                    <a:lumMod val="75000"/>
                  </a:schemeClr>
                </a:solidFill>
              </a:rPr>
              <a:t>Structure</a:t>
            </a:r>
            <a:r>
              <a:rPr lang="de-DE" sz="1400" dirty="0">
                <a:solidFill>
                  <a:schemeClr val="accent3">
                    <a:lumMod val="75000"/>
                  </a:schemeClr>
                </a:solidFill>
              </a:rPr>
              <a:t> of </a:t>
            </a:r>
            <a:r>
              <a:rPr lang="de-DE" sz="1400" dirty="0" err="1">
                <a:solidFill>
                  <a:schemeClr val="accent3">
                    <a:lumMod val="75000"/>
                  </a:schemeClr>
                </a:solidFill>
              </a:rPr>
              <a:t>each</a:t>
            </a:r>
            <a:r>
              <a:rPr lang="de-DE" sz="1400" dirty="0">
                <a:solidFill>
                  <a:schemeClr val="accent3">
                    <a:lumMod val="75000"/>
                  </a:schemeClr>
                </a:solidFill>
              </a:rPr>
              <a:t> </a:t>
            </a:r>
            <a:r>
              <a:rPr lang="de-DE" sz="1400" dirty="0" err="1">
                <a:solidFill>
                  <a:schemeClr val="accent3">
                    <a:lumMod val="75000"/>
                  </a:schemeClr>
                </a:solidFill>
              </a:rPr>
              <a:t>lesson</a:t>
            </a:r>
            <a:r>
              <a:rPr lang="de-DE" sz="1400" dirty="0">
                <a:solidFill>
                  <a:schemeClr val="accent3">
                    <a:lumMod val="75000"/>
                  </a:schemeClr>
                </a:solidFill>
              </a:rPr>
              <a:t>, </a:t>
            </a:r>
            <a:r>
              <a:rPr lang="de-DE" sz="1400" dirty="0" err="1">
                <a:solidFill>
                  <a:schemeClr val="accent3">
                    <a:lumMod val="75000"/>
                  </a:schemeClr>
                </a:solidFill>
              </a:rPr>
              <a:t>step</a:t>
            </a:r>
            <a:r>
              <a:rPr lang="de-DE" sz="1400" dirty="0">
                <a:solidFill>
                  <a:schemeClr val="accent3">
                    <a:lumMod val="75000"/>
                  </a:schemeClr>
                </a:solidFill>
              </a:rPr>
              <a:t> </a:t>
            </a:r>
            <a:r>
              <a:rPr lang="de-DE" sz="1400" dirty="0" err="1">
                <a:solidFill>
                  <a:schemeClr val="accent3">
                    <a:lumMod val="75000"/>
                  </a:schemeClr>
                </a:solidFill>
              </a:rPr>
              <a:t>by</a:t>
            </a:r>
            <a:r>
              <a:rPr lang="de-DE" sz="1400" dirty="0">
                <a:solidFill>
                  <a:schemeClr val="accent3">
                    <a:lumMod val="75000"/>
                  </a:schemeClr>
                </a:solidFill>
              </a:rPr>
              <a:t> </a:t>
            </a:r>
            <a:r>
              <a:rPr lang="de-DE" sz="1400" dirty="0" err="1">
                <a:solidFill>
                  <a:schemeClr val="accent3">
                    <a:lumMod val="75000"/>
                  </a:schemeClr>
                </a:solidFill>
              </a:rPr>
              <a:t>step</a:t>
            </a:r>
            <a:endParaRPr lang="de-DE" sz="1400" dirty="0">
              <a:solidFill>
                <a:schemeClr val="accent3">
                  <a:lumMod val="75000"/>
                </a:schemeClr>
              </a:solidFill>
            </a:endParaRPr>
          </a:p>
          <a:p>
            <a:pPr marL="285750" indent="-285750">
              <a:buFont typeface="Arial" panose="020B0604020202020204" pitchFamily="34" charset="0"/>
              <a:buChar char="•"/>
            </a:pPr>
            <a:r>
              <a:rPr lang="de-DE" sz="1400" dirty="0">
                <a:solidFill>
                  <a:schemeClr val="accent3">
                    <a:lumMod val="75000"/>
                  </a:schemeClr>
                </a:solidFill>
              </a:rPr>
              <a:t>Templates for </a:t>
            </a:r>
            <a:r>
              <a:rPr lang="de-DE" sz="1400" dirty="0" err="1">
                <a:solidFill>
                  <a:schemeClr val="accent3">
                    <a:lumMod val="75000"/>
                  </a:schemeClr>
                </a:solidFill>
              </a:rPr>
              <a:t>the</a:t>
            </a:r>
            <a:r>
              <a:rPr lang="de-DE" sz="1400" dirty="0">
                <a:solidFill>
                  <a:schemeClr val="accent3">
                    <a:lumMod val="75000"/>
                  </a:schemeClr>
                </a:solidFill>
              </a:rPr>
              <a:t> </a:t>
            </a:r>
            <a:r>
              <a:rPr lang="de-DE" sz="1400" dirty="0" err="1">
                <a:solidFill>
                  <a:schemeClr val="accent3">
                    <a:lumMod val="75000"/>
                  </a:schemeClr>
                </a:solidFill>
              </a:rPr>
              <a:t>games</a:t>
            </a:r>
            <a:endParaRPr lang="de-DE" sz="1400" dirty="0">
              <a:solidFill>
                <a:schemeClr val="accent3">
                  <a:lumMod val="75000"/>
                </a:schemeClr>
              </a:solidFill>
            </a:endParaRPr>
          </a:p>
          <a:p>
            <a:pPr marL="285750" indent="-285750">
              <a:buFont typeface="Arial" panose="020B0604020202020204" pitchFamily="34" charset="0"/>
              <a:buChar char="•"/>
            </a:pPr>
            <a:r>
              <a:rPr lang="de-DE" sz="1400" dirty="0" err="1">
                <a:solidFill>
                  <a:schemeClr val="accent3">
                    <a:lumMod val="75000"/>
                  </a:schemeClr>
                </a:solidFill>
              </a:rPr>
              <a:t>How</a:t>
            </a:r>
            <a:r>
              <a:rPr lang="de-DE" sz="1400" dirty="0">
                <a:solidFill>
                  <a:schemeClr val="accent3">
                    <a:lumMod val="75000"/>
                  </a:schemeClr>
                </a:solidFill>
              </a:rPr>
              <a:t> </a:t>
            </a:r>
            <a:r>
              <a:rPr lang="de-DE" sz="1400" dirty="0" err="1">
                <a:solidFill>
                  <a:schemeClr val="accent3">
                    <a:lumMod val="75000"/>
                  </a:schemeClr>
                </a:solidFill>
              </a:rPr>
              <a:t>to</a:t>
            </a:r>
            <a:r>
              <a:rPr lang="de-DE" sz="1400" dirty="0">
                <a:solidFill>
                  <a:schemeClr val="accent3">
                    <a:lumMod val="75000"/>
                  </a:schemeClr>
                </a:solidFill>
              </a:rPr>
              <a:t> </a:t>
            </a:r>
            <a:r>
              <a:rPr lang="de-DE" sz="1400" dirty="0" err="1">
                <a:solidFill>
                  <a:schemeClr val="accent3">
                    <a:lumMod val="75000"/>
                  </a:schemeClr>
                </a:solidFill>
              </a:rPr>
              <a:t>make</a:t>
            </a:r>
            <a:r>
              <a:rPr lang="de-DE" sz="1400" dirty="0">
                <a:solidFill>
                  <a:schemeClr val="accent3">
                    <a:lumMod val="75000"/>
                  </a:schemeClr>
                </a:solidFill>
              </a:rPr>
              <a:t> </a:t>
            </a:r>
            <a:r>
              <a:rPr lang="de-DE" sz="1400" dirty="0" err="1">
                <a:solidFill>
                  <a:schemeClr val="accent3">
                    <a:lumMod val="75000"/>
                  </a:schemeClr>
                </a:solidFill>
              </a:rPr>
              <a:t>games</a:t>
            </a:r>
            <a:r>
              <a:rPr lang="de-DE" sz="1400" dirty="0">
                <a:solidFill>
                  <a:schemeClr val="accent3">
                    <a:lumMod val="75000"/>
                  </a:schemeClr>
                </a:solidFill>
              </a:rPr>
              <a:t> </a:t>
            </a:r>
            <a:r>
              <a:rPr lang="de-DE" sz="1400" dirty="0" err="1">
                <a:solidFill>
                  <a:schemeClr val="accent3">
                    <a:lumMod val="75000"/>
                  </a:schemeClr>
                </a:solidFill>
              </a:rPr>
              <a:t>themselves</a:t>
            </a:r>
            <a:endParaRPr lang="de-DE" sz="1400" dirty="0">
              <a:solidFill>
                <a:schemeClr val="accent3">
                  <a:lumMod val="75000"/>
                </a:schemeClr>
              </a:solidFill>
            </a:endParaRPr>
          </a:p>
        </p:txBody>
      </p:sp>
      <p:sp>
        <p:nvSpPr>
          <p:cNvPr id="27" name="Textfeld 26"/>
          <p:cNvSpPr txBox="1"/>
          <p:nvPr/>
        </p:nvSpPr>
        <p:spPr>
          <a:xfrm>
            <a:off x="6516216" y="2798948"/>
            <a:ext cx="2304256" cy="2246769"/>
          </a:xfrm>
          <a:prstGeom prst="rect">
            <a:avLst/>
          </a:prstGeom>
          <a:noFill/>
        </p:spPr>
        <p:txBody>
          <a:bodyPr wrap="square" rtlCol="0">
            <a:spAutoFit/>
          </a:bodyPr>
          <a:lstStyle/>
          <a:p>
            <a:r>
              <a:rPr lang="de-DE" sz="1400" dirty="0" err="1">
                <a:solidFill>
                  <a:schemeClr val="accent6">
                    <a:lumMod val="75000"/>
                  </a:schemeClr>
                </a:solidFill>
              </a:rPr>
              <a:t>Teacher</a:t>
            </a:r>
            <a:r>
              <a:rPr lang="de-DE" sz="1400" dirty="0">
                <a:solidFill>
                  <a:schemeClr val="accent6">
                    <a:lumMod val="75000"/>
                  </a:schemeClr>
                </a:solidFill>
              </a:rPr>
              <a:t> Training Course </a:t>
            </a:r>
            <a:r>
              <a:rPr lang="de-DE" sz="1400" dirty="0" err="1">
                <a:solidFill>
                  <a:schemeClr val="accent6">
                    <a:lumMod val="75000"/>
                  </a:schemeClr>
                </a:solidFill>
              </a:rPr>
              <a:t>to</a:t>
            </a:r>
            <a:r>
              <a:rPr lang="de-DE" sz="1400" dirty="0">
                <a:solidFill>
                  <a:schemeClr val="accent6">
                    <a:lumMod val="75000"/>
                  </a:schemeClr>
                </a:solidFill>
              </a:rPr>
              <a:t> </a:t>
            </a:r>
            <a:r>
              <a:rPr lang="de-DE" sz="1400" dirty="0" err="1">
                <a:solidFill>
                  <a:schemeClr val="accent6">
                    <a:lumMod val="75000"/>
                  </a:schemeClr>
                </a:solidFill>
              </a:rPr>
              <a:t>work</a:t>
            </a:r>
            <a:r>
              <a:rPr lang="de-DE" sz="1400" dirty="0">
                <a:solidFill>
                  <a:schemeClr val="accent6">
                    <a:lumMod val="75000"/>
                  </a:schemeClr>
                </a:solidFill>
              </a:rPr>
              <a:t> </a:t>
            </a:r>
            <a:r>
              <a:rPr lang="de-DE" sz="1400" dirty="0" err="1">
                <a:solidFill>
                  <a:schemeClr val="accent6">
                    <a:lumMod val="75000"/>
                  </a:schemeClr>
                </a:solidFill>
              </a:rPr>
              <a:t>with</a:t>
            </a:r>
            <a:r>
              <a:rPr lang="de-DE" sz="1400" dirty="0">
                <a:solidFill>
                  <a:schemeClr val="accent6">
                    <a:lumMod val="75000"/>
                  </a:schemeClr>
                </a:solidFill>
              </a:rPr>
              <a:t> Math-GAMES</a:t>
            </a:r>
          </a:p>
          <a:p>
            <a:pPr marL="285750" indent="-285750">
              <a:buFont typeface="Arial" panose="020B0604020202020204" pitchFamily="34" charset="0"/>
              <a:buChar char="•"/>
            </a:pPr>
            <a:r>
              <a:rPr lang="de-DE" sz="1400" dirty="0" err="1">
                <a:solidFill>
                  <a:schemeClr val="accent6">
                    <a:lumMod val="75000"/>
                  </a:schemeClr>
                </a:solidFill>
              </a:rPr>
              <a:t>Didactic</a:t>
            </a:r>
            <a:r>
              <a:rPr lang="de-DE" sz="1400" dirty="0">
                <a:solidFill>
                  <a:schemeClr val="accent6">
                    <a:lumMod val="75000"/>
                  </a:schemeClr>
                </a:solidFill>
              </a:rPr>
              <a:t> </a:t>
            </a:r>
            <a:r>
              <a:rPr lang="de-DE" sz="1400" dirty="0" err="1">
                <a:solidFill>
                  <a:schemeClr val="accent6">
                    <a:lumMod val="75000"/>
                  </a:schemeClr>
                </a:solidFill>
              </a:rPr>
              <a:t>and</a:t>
            </a:r>
            <a:r>
              <a:rPr lang="de-DE" sz="1400" dirty="0">
                <a:solidFill>
                  <a:schemeClr val="accent6">
                    <a:lumMod val="75000"/>
                  </a:schemeClr>
                </a:solidFill>
              </a:rPr>
              <a:t> </a:t>
            </a:r>
            <a:r>
              <a:rPr lang="de-DE" sz="1400" dirty="0" err="1">
                <a:solidFill>
                  <a:schemeClr val="accent6">
                    <a:lumMod val="75000"/>
                  </a:schemeClr>
                </a:solidFill>
              </a:rPr>
              <a:t>methodological</a:t>
            </a:r>
            <a:r>
              <a:rPr lang="de-DE" sz="1400" dirty="0">
                <a:solidFill>
                  <a:schemeClr val="accent6">
                    <a:lumMod val="75000"/>
                  </a:schemeClr>
                </a:solidFill>
              </a:rPr>
              <a:t> </a:t>
            </a:r>
            <a:r>
              <a:rPr lang="de-DE" sz="1400" dirty="0" err="1">
                <a:solidFill>
                  <a:schemeClr val="accent6">
                    <a:lumMod val="75000"/>
                  </a:schemeClr>
                </a:solidFill>
              </a:rPr>
              <a:t>notes</a:t>
            </a:r>
            <a:r>
              <a:rPr lang="de-DE" sz="1400" dirty="0">
                <a:solidFill>
                  <a:schemeClr val="accent6">
                    <a:lumMod val="75000"/>
                  </a:schemeClr>
                </a:solidFill>
              </a:rPr>
              <a:t> for </a:t>
            </a:r>
            <a:r>
              <a:rPr lang="de-DE" sz="1400" dirty="0" err="1">
                <a:solidFill>
                  <a:schemeClr val="accent6">
                    <a:lumMod val="75000"/>
                  </a:schemeClr>
                </a:solidFill>
              </a:rPr>
              <a:t>teachers</a:t>
            </a:r>
            <a:endParaRPr lang="de-DE" sz="1400" dirty="0">
              <a:solidFill>
                <a:schemeClr val="accent6">
                  <a:lumMod val="75000"/>
                </a:schemeClr>
              </a:solidFill>
            </a:endParaRPr>
          </a:p>
          <a:p>
            <a:pPr marL="285750" indent="-285750">
              <a:buFont typeface="Arial" panose="020B0604020202020204" pitchFamily="34" charset="0"/>
              <a:buChar char="•"/>
            </a:pPr>
            <a:r>
              <a:rPr lang="de-DE" sz="1400" dirty="0" err="1">
                <a:solidFill>
                  <a:schemeClr val="accent6">
                    <a:lumMod val="75000"/>
                  </a:schemeClr>
                </a:solidFill>
              </a:rPr>
              <a:t>Structure</a:t>
            </a:r>
            <a:r>
              <a:rPr lang="de-DE" sz="1400" dirty="0">
                <a:solidFill>
                  <a:schemeClr val="accent6">
                    <a:lumMod val="75000"/>
                  </a:schemeClr>
                </a:solidFill>
              </a:rPr>
              <a:t> of </a:t>
            </a:r>
            <a:r>
              <a:rPr lang="de-DE" sz="1400" dirty="0" err="1">
                <a:solidFill>
                  <a:schemeClr val="accent6">
                    <a:lumMod val="75000"/>
                  </a:schemeClr>
                </a:solidFill>
              </a:rPr>
              <a:t>each</a:t>
            </a:r>
            <a:r>
              <a:rPr lang="de-DE" sz="1400" dirty="0">
                <a:solidFill>
                  <a:schemeClr val="accent6">
                    <a:lumMod val="75000"/>
                  </a:schemeClr>
                </a:solidFill>
              </a:rPr>
              <a:t> </a:t>
            </a:r>
            <a:r>
              <a:rPr lang="de-DE" sz="1400" dirty="0" err="1">
                <a:solidFill>
                  <a:schemeClr val="accent6">
                    <a:lumMod val="75000"/>
                  </a:schemeClr>
                </a:solidFill>
              </a:rPr>
              <a:t>lesson</a:t>
            </a:r>
            <a:r>
              <a:rPr lang="de-DE" sz="1400" dirty="0">
                <a:solidFill>
                  <a:schemeClr val="accent6">
                    <a:lumMod val="75000"/>
                  </a:schemeClr>
                </a:solidFill>
              </a:rPr>
              <a:t>, </a:t>
            </a:r>
            <a:r>
              <a:rPr lang="de-DE" sz="1400" dirty="0" err="1">
                <a:solidFill>
                  <a:schemeClr val="accent6">
                    <a:lumMod val="75000"/>
                  </a:schemeClr>
                </a:solidFill>
              </a:rPr>
              <a:t>step</a:t>
            </a:r>
            <a:r>
              <a:rPr lang="de-DE" sz="1400" dirty="0">
                <a:solidFill>
                  <a:schemeClr val="accent6">
                    <a:lumMod val="75000"/>
                  </a:schemeClr>
                </a:solidFill>
              </a:rPr>
              <a:t> </a:t>
            </a:r>
            <a:r>
              <a:rPr lang="de-DE" sz="1400" dirty="0" err="1">
                <a:solidFill>
                  <a:schemeClr val="accent6">
                    <a:lumMod val="75000"/>
                  </a:schemeClr>
                </a:solidFill>
              </a:rPr>
              <a:t>by</a:t>
            </a:r>
            <a:r>
              <a:rPr lang="de-DE" sz="1400" dirty="0">
                <a:solidFill>
                  <a:schemeClr val="accent6">
                    <a:lumMod val="75000"/>
                  </a:schemeClr>
                </a:solidFill>
              </a:rPr>
              <a:t> </a:t>
            </a:r>
            <a:r>
              <a:rPr lang="de-DE" sz="1400" dirty="0" err="1">
                <a:solidFill>
                  <a:schemeClr val="accent6">
                    <a:lumMod val="75000"/>
                  </a:schemeClr>
                </a:solidFill>
              </a:rPr>
              <a:t>step</a:t>
            </a:r>
            <a:endParaRPr lang="de-DE" sz="1400" dirty="0">
              <a:solidFill>
                <a:schemeClr val="accent6">
                  <a:lumMod val="75000"/>
                </a:schemeClr>
              </a:solidFill>
            </a:endParaRPr>
          </a:p>
          <a:p>
            <a:pPr marL="285750" indent="-285750">
              <a:buFont typeface="Arial" panose="020B0604020202020204" pitchFamily="34" charset="0"/>
              <a:buChar char="•"/>
            </a:pPr>
            <a:r>
              <a:rPr lang="de-DE" sz="1400" dirty="0">
                <a:solidFill>
                  <a:schemeClr val="accent6">
                    <a:lumMod val="75000"/>
                  </a:schemeClr>
                </a:solidFill>
              </a:rPr>
              <a:t>Templates for </a:t>
            </a:r>
            <a:r>
              <a:rPr lang="de-DE" sz="1400" dirty="0" err="1">
                <a:solidFill>
                  <a:schemeClr val="accent6">
                    <a:lumMod val="75000"/>
                  </a:schemeClr>
                </a:solidFill>
              </a:rPr>
              <a:t>the</a:t>
            </a:r>
            <a:r>
              <a:rPr lang="de-DE" sz="1400" dirty="0">
                <a:solidFill>
                  <a:schemeClr val="accent6">
                    <a:lumMod val="75000"/>
                  </a:schemeClr>
                </a:solidFill>
              </a:rPr>
              <a:t> </a:t>
            </a:r>
            <a:r>
              <a:rPr lang="de-DE" sz="1400" dirty="0" err="1">
                <a:solidFill>
                  <a:schemeClr val="accent6">
                    <a:lumMod val="75000"/>
                  </a:schemeClr>
                </a:solidFill>
              </a:rPr>
              <a:t>games</a:t>
            </a:r>
            <a:endParaRPr lang="de-DE" sz="1400" dirty="0">
              <a:solidFill>
                <a:schemeClr val="accent6">
                  <a:lumMod val="75000"/>
                </a:schemeClr>
              </a:solidFill>
            </a:endParaRPr>
          </a:p>
          <a:p>
            <a:pPr marL="285750" indent="-285750">
              <a:buFont typeface="Arial" panose="020B0604020202020204" pitchFamily="34" charset="0"/>
              <a:buChar char="•"/>
            </a:pPr>
            <a:r>
              <a:rPr lang="de-DE" sz="1400" dirty="0" err="1">
                <a:solidFill>
                  <a:schemeClr val="accent6">
                    <a:lumMod val="75000"/>
                  </a:schemeClr>
                </a:solidFill>
              </a:rPr>
              <a:t>How</a:t>
            </a:r>
            <a:r>
              <a:rPr lang="de-DE" sz="1400" dirty="0">
                <a:solidFill>
                  <a:schemeClr val="accent6">
                    <a:lumMod val="75000"/>
                  </a:schemeClr>
                </a:solidFill>
              </a:rPr>
              <a:t> </a:t>
            </a:r>
            <a:r>
              <a:rPr lang="de-DE" sz="1400" dirty="0" err="1">
                <a:solidFill>
                  <a:schemeClr val="accent6">
                    <a:lumMod val="75000"/>
                  </a:schemeClr>
                </a:solidFill>
              </a:rPr>
              <a:t>to</a:t>
            </a:r>
            <a:r>
              <a:rPr lang="de-DE" sz="1400" dirty="0">
                <a:solidFill>
                  <a:schemeClr val="accent6">
                    <a:lumMod val="75000"/>
                  </a:schemeClr>
                </a:solidFill>
              </a:rPr>
              <a:t> </a:t>
            </a:r>
            <a:r>
              <a:rPr lang="de-DE" sz="1400" dirty="0" err="1">
                <a:solidFill>
                  <a:schemeClr val="accent6">
                    <a:lumMod val="75000"/>
                  </a:schemeClr>
                </a:solidFill>
              </a:rPr>
              <a:t>make</a:t>
            </a:r>
            <a:r>
              <a:rPr lang="de-DE" sz="1400" dirty="0">
                <a:solidFill>
                  <a:schemeClr val="accent6">
                    <a:lumMod val="75000"/>
                  </a:schemeClr>
                </a:solidFill>
              </a:rPr>
              <a:t> </a:t>
            </a:r>
            <a:r>
              <a:rPr lang="de-DE" sz="1400" dirty="0" err="1">
                <a:solidFill>
                  <a:schemeClr val="accent6">
                    <a:lumMod val="75000"/>
                  </a:schemeClr>
                </a:solidFill>
              </a:rPr>
              <a:t>games</a:t>
            </a:r>
            <a:r>
              <a:rPr lang="de-DE" sz="1400" dirty="0">
                <a:solidFill>
                  <a:schemeClr val="accent6">
                    <a:lumMod val="75000"/>
                  </a:schemeClr>
                </a:solidFill>
              </a:rPr>
              <a:t> </a:t>
            </a:r>
            <a:r>
              <a:rPr lang="de-DE" sz="1400" dirty="0" err="1">
                <a:solidFill>
                  <a:schemeClr val="accent6">
                    <a:lumMod val="75000"/>
                  </a:schemeClr>
                </a:solidFill>
              </a:rPr>
              <a:t>themselves</a:t>
            </a:r>
            <a:endParaRPr lang="de-DE" sz="1400" dirty="0">
              <a:solidFill>
                <a:schemeClr val="accent6">
                  <a:lumMod val="75000"/>
                </a:schemeClr>
              </a:solidFill>
            </a:endParaRPr>
          </a:p>
        </p:txBody>
      </p:sp>
      <p:cxnSp>
        <p:nvCxnSpPr>
          <p:cNvPr id="29" name="Gerade Verbindung 28"/>
          <p:cNvCxnSpPr/>
          <p:nvPr/>
        </p:nvCxnSpPr>
        <p:spPr>
          <a:xfrm flipH="1">
            <a:off x="6156175" y="2795510"/>
            <a:ext cx="1" cy="3125086"/>
          </a:xfrm>
          <a:prstGeom prst="line">
            <a:avLst/>
          </a:prstGeom>
          <a:ln w="762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1" name="Pfeil nach rechts 30"/>
          <p:cNvSpPr/>
          <p:nvPr/>
        </p:nvSpPr>
        <p:spPr>
          <a:xfrm>
            <a:off x="6156176" y="5092169"/>
            <a:ext cx="360040" cy="20903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feil nach rechts 37"/>
          <p:cNvSpPr/>
          <p:nvPr/>
        </p:nvSpPr>
        <p:spPr>
          <a:xfrm flipH="1">
            <a:off x="2562425" y="4671305"/>
            <a:ext cx="353387" cy="2090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hteck 41"/>
          <p:cNvSpPr/>
          <p:nvPr/>
        </p:nvSpPr>
        <p:spPr>
          <a:xfrm>
            <a:off x="6516216" y="5045717"/>
            <a:ext cx="2304256" cy="3274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Presence Training</a:t>
            </a:r>
            <a:endParaRPr lang="en-US" dirty="0"/>
          </a:p>
        </p:txBody>
      </p:sp>
      <p:sp>
        <p:nvSpPr>
          <p:cNvPr id="43" name="Rechteck 42"/>
          <p:cNvSpPr/>
          <p:nvPr/>
        </p:nvSpPr>
        <p:spPr>
          <a:xfrm>
            <a:off x="6516216" y="5484720"/>
            <a:ext cx="2304256" cy="32749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a:t>
            </a:r>
            <a:r>
              <a:rPr lang="de-DE" dirty="0" err="1"/>
              <a:t>Presentation</a:t>
            </a:r>
            <a:endParaRPr lang="en-US" dirty="0"/>
          </a:p>
        </p:txBody>
      </p:sp>
      <p:sp>
        <p:nvSpPr>
          <p:cNvPr id="44" name="Pfeil nach rechts 43"/>
          <p:cNvSpPr/>
          <p:nvPr/>
        </p:nvSpPr>
        <p:spPr>
          <a:xfrm>
            <a:off x="6156176" y="5524217"/>
            <a:ext cx="360040" cy="20903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p:cNvSpPr/>
          <p:nvPr/>
        </p:nvSpPr>
        <p:spPr>
          <a:xfrm>
            <a:off x="2699793" y="5812219"/>
            <a:ext cx="3607050" cy="92914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t>Math-GAMES</a:t>
            </a:r>
          </a:p>
          <a:p>
            <a:pPr algn="ctr"/>
            <a:r>
              <a:rPr lang="de-DE" sz="2000" b="1" dirty="0"/>
              <a:t>Evaluation Report</a:t>
            </a:r>
          </a:p>
          <a:p>
            <a:pPr algn="ctr"/>
            <a:r>
              <a:rPr lang="de-DE" sz="1400" dirty="0"/>
              <a:t>(</a:t>
            </a:r>
            <a:r>
              <a:rPr lang="de-DE" sz="1400" dirty="0" err="1"/>
              <a:t>e-Book</a:t>
            </a:r>
            <a:r>
              <a:rPr lang="de-DE" sz="1400" dirty="0"/>
              <a:t> in EN)</a:t>
            </a:r>
            <a:endParaRPr lang="en-US" sz="1400" dirty="0"/>
          </a:p>
        </p:txBody>
      </p:sp>
      <p:sp>
        <p:nvSpPr>
          <p:cNvPr id="45" name="Rechteck 44"/>
          <p:cNvSpPr/>
          <p:nvPr/>
        </p:nvSpPr>
        <p:spPr>
          <a:xfrm>
            <a:off x="4716016" y="188640"/>
            <a:ext cx="4176464" cy="1477328"/>
          </a:xfrm>
          <a:prstGeom prst="rect">
            <a:avLst/>
          </a:prstGeom>
        </p:spPr>
        <p:txBody>
          <a:bodyPr wrap="square">
            <a:spAutoFit/>
          </a:bodyPr>
          <a:lstStyle/>
          <a:p>
            <a:r>
              <a:rPr lang="en-GB" dirty="0"/>
              <a:t>How games can help learning Mathematical Literacy </a:t>
            </a:r>
          </a:p>
          <a:p>
            <a:pPr marL="285750" indent="-285750">
              <a:buFontTx/>
              <a:buChar char="-"/>
            </a:pPr>
            <a:r>
              <a:rPr lang="en-GB" dirty="0"/>
              <a:t>learning to count and calculate </a:t>
            </a:r>
          </a:p>
          <a:p>
            <a:pPr marL="285750" indent="-285750">
              <a:buFontTx/>
              <a:buChar char="-"/>
            </a:pPr>
            <a:r>
              <a:rPr lang="en-GB" dirty="0"/>
              <a:t>learning basics in Mathematics, Statistics and Geometry</a:t>
            </a:r>
          </a:p>
        </p:txBody>
      </p:sp>
      <p:sp>
        <p:nvSpPr>
          <p:cNvPr id="46" name="Textfeld 45"/>
          <p:cNvSpPr txBox="1"/>
          <p:nvPr/>
        </p:nvSpPr>
        <p:spPr>
          <a:xfrm>
            <a:off x="323528" y="222205"/>
            <a:ext cx="2880320" cy="923330"/>
          </a:xfrm>
          <a:prstGeom prst="rect">
            <a:avLst/>
          </a:prstGeom>
          <a:noFill/>
        </p:spPr>
        <p:txBody>
          <a:bodyPr wrap="square" rtlCol="0">
            <a:spAutoFit/>
          </a:bodyPr>
          <a:lstStyle/>
          <a:p>
            <a:r>
              <a:rPr lang="de-DE" b="1" dirty="0" err="1"/>
              <a:t>Structure</a:t>
            </a:r>
            <a:r>
              <a:rPr lang="de-DE" b="1" dirty="0"/>
              <a:t> of </a:t>
            </a:r>
            <a:r>
              <a:rPr lang="de-DE" b="1" dirty="0" err="1"/>
              <a:t>the</a:t>
            </a:r>
            <a:r>
              <a:rPr lang="de-DE" b="1" dirty="0"/>
              <a:t> </a:t>
            </a:r>
          </a:p>
          <a:p>
            <a:r>
              <a:rPr lang="de-DE" b="1" dirty="0"/>
              <a:t>European Erasmus+ Project Math-GAMES</a:t>
            </a:r>
            <a:endParaRPr lang="en-US" b="1" dirty="0"/>
          </a:p>
        </p:txBody>
      </p:sp>
    </p:spTree>
    <p:extLst>
      <p:ext uri="{BB962C8B-B14F-4D97-AF65-F5344CB8AC3E}">
        <p14:creationId xmlns:p14="http://schemas.microsoft.com/office/powerpoint/2010/main" val="118146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p:bldP spid="12" grpId="0" animBg="1"/>
      <p:bldP spid="13" grpId="0" animBg="1"/>
      <p:bldP spid="19" grpId="0" animBg="1"/>
      <p:bldP spid="26" grpId="0"/>
      <p:bldP spid="27" grpId="0"/>
      <p:bldP spid="31" grpId="0" animBg="1"/>
      <p:bldP spid="38" grpId="0" animBg="1"/>
      <p:bldP spid="42" grpId="0" animBg="1"/>
      <p:bldP spid="43" grpId="0" animBg="1"/>
      <p:bldP spid="44" grpId="0" animBg="1"/>
      <p:bldP spid="10"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hteck 44"/>
          <p:cNvSpPr/>
          <p:nvPr/>
        </p:nvSpPr>
        <p:spPr>
          <a:xfrm>
            <a:off x="3995936" y="228600"/>
            <a:ext cx="3672408" cy="369332"/>
          </a:xfrm>
          <a:prstGeom prst="rect">
            <a:avLst/>
          </a:prstGeom>
        </p:spPr>
        <p:txBody>
          <a:bodyPr wrap="square">
            <a:spAutoFit/>
          </a:bodyPr>
          <a:lstStyle/>
          <a:p>
            <a:r>
              <a:rPr lang="en-US" b="1" dirty="0"/>
              <a:t>Mankind and Mathematics</a:t>
            </a: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pic>
        <p:nvPicPr>
          <p:cNvPr id="2049" name="Grafik 1073742336">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678249"/>
            <a:ext cx="2125617" cy="17872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2908" y="2494451"/>
            <a:ext cx="22262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alibri" pitchFamily="34" charset="0"/>
                <a:ea typeface="Times New Roman" pitchFamily="18" charset="0"/>
                <a:cs typeface="Calibri" pitchFamily="34" charset="0"/>
                <a:hlinkClick r:id="rId3"/>
              </a:rPr>
              <a:t>https://www.youtube.com/watch?v=kcWdcGwd844</a:t>
            </a:r>
            <a:r>
              <a:rPr kumimoji="0" lang="en-GB" altLang="en-US" sz="1000" b="0" i="0" u="none" strike="noStrike" cap="none" normalizeH="0" baseline="0" dirty="0">
                <a:ln>
                  <a:noFill/>
                </a:ln>
                <a:solidFill>
                  <a:schemeClr val="tx1"/>
                </a:solidFill>
                <a:effectLst/>
                <a:latin typeface="Calibri" pitchFamily="34" charset="0"/>
                <a:ea typeface="Times New Roman" pitchFamily="18" charset="0"/>
                <a:cs typeface="Calibri" pitchFamily="34" charset="0"/>
              </a:rPr>
              <a:t> </a:t>
            </a:r>
            <a:endParaRPr kumimoji="0" lang="en-GB"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Textfeld 9"/>
          <p:cNvSpPr txBox="1"/>
          <p:nvPr/>
        </p:nvSpPr>
        <p:spPr>
          <a:xfrm>
            <a:off x="2915816" y="4039164"/>
            <a:ext cx="5904656" cy="2276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800" b="0" dirty="0"/>
              <a:t>Fact is, that </a:t>
            </a:r>
            <a:r>
              <a:rPr lang="en-GB" sz="1800" b="0" dirty="0"/>
              <a:t>adults need a </a:t>
            </a:r>
            <a:r>
              <a:rPr lang="en-GB" sz="1800" dirty="0"/>
              <a:t>minimum knowledge of numeracy </a:t>
            </a:r>
            <a:r>
              <a:rPr lang="en-GB" sz="1800" b="0" dirty="0"/>
              <a:t>to survive in our world. </a:t>
            </a:r>
            <a:r>
              <a:rPr lang="en-US" sz="1800" b="0" dirty="0"/>
              <a:t>Numeracy is increasingly necessary in a wide range of </a:t>
            </a:r>
            <a:r>
              <a:rPr lang="en-US" sz="1800" dirty="0"/>
              <a:t>life-skills</a:t>
            </a:r>
            <a:r>
              <a:rPr lang="en-US" sz="1800" b="0" dirty="0"/>
              <a:t>, such as </a:t>
            </a:r>
          </a:p>
          <a:p>
            <a:pPr marL="285750" indent="-285750" algn="l">
              <a:buFont typeface="Arial" panose="020B0604020202020204" pitchFamily="34" charset="0"/>
              <a:buChar char="•"/>
            </a:pPr>
            <a:r>
              <a:rPr lang="en-US" sz="1800" b="0" dirty="0"/>
              <a:t>personal finance,</a:t>
            </a:r>
          </a:p>
          <a:p>
            <a:pPr marL="285750" indent="-285750" algn="l">
              <a:buFont typeface="Arial" panose="020B0604020202020204" pitchFamily="34" charset="0"/>
              <a:buChar char="•"/>
            </a:pPr>
            <a:r>
              <a:rPr lang="en-US" sz="1800" b="0" dirty="0"/>
              <a:t>data handling,</a:t>
            </a:r>
          </a:p>
          <a:p>
            <a:pPr marL="285750" indent="-285750" algn="l">
              <a:buFont typeface="Arial" panose="020B0604020202020204" pitchFamily="34" charset="0"/>
              <a:buChar char="•"/>
            </a:pPr>
            <a:r>
              <a:rPr lang="en-US" sz="1800" b="0" dirty="0"/>
              <a:t>at daily work and </a:t>
            </a:r>
          </a:p>
          <a:p>
            <a:pPr marL="285750" indent="-285750" algn="l">
              <a:buFont typeface="Arial" panose="020B0604020202020204" pitchFamily="34" charset="0"/>
              <a:buChar char="•"/>
            </a:pPr>
            <a:r>
              <a:rPr lang="en-US" sz="1800" b="0" dirty="0"/>
              <a:t>in everyday transactions.</a:t>
            </a:r>
            <a:endParaRPr lang="en-GB" sz="1800" b="0" dirty="0"/>
          </a:p>
        </p:txBody>
      </p:sp>
      <p:sp>
        <p:nvSpPr>
          <p:cNvPr id="18" name="Rechteck 17"/>
          <p:cNvSpPr/>
          <p:nvPr/>
        </p:nvSpPr>
        <p:spPr>
          <a:xfrm>
            <a:off x="2915816" y="663225"/>
            <a:ext cx="5904656" cy="290979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altLang="en-US" dirty="0">
                <a:solidFill>
                  <a:schemeClr val="bg1"/>
                </a:solidFill>
                <a:latin typeface="Calibri" pitchFamily="34" charset="0"/>
                <a:ea typeface="Times New Roman" pitchFamily="18" charset="0"/>
                <a:cs typeface="Calibri" pitchFamily="34" charset="0"/>
              </a:rPr>
              <a:t>Prometheus was chained for punishment on a high rock because he brought salvation to man, not only by steeling the gods’ fire (energy), but also by giving man also </a:t>
            </a:r>
            <a:r>
              <a:rPr lang="en-GB" altLang="en-US" b="1" dirty="0">
                <a:solidFill>
                  <a:schemeClr val="bg1"/>
                </a:solidFill>
                <a:latin typeface="Calibri" pitchFamily="34" charset="0"/>
                <a:ea typeface="Times New Roman" pitchFamily="18" charset="0"/>
                <a:cs typeface="Calibri" pitchFamily="34" charset="0"/>
              </a:rPr>
              <a:t>numbers</a:t>
            </a:r>
            <a:r>
              <a:rPr lang="en-GB" altLang="en-US" dirty="0">
                <a:solidFill>
                  <a:schemeClr val="bg1"/>
                </a:solidFill>
                <a:latin typeface="Calibri" pitchFamily="34" charset="0"/>
                <a:ea typeface="Times New Roman" pitchFamily="18" charset="0"/>
                <a:cs typeface="Calibri" pitchFamily="34" charset="0"/>
              </a:rPr>
              <a:t> and </a:t>
            </a:r>
            <a:r>
              <a:rPr lang="en-GB" altLang="en-US" b="1" dirty="0">
                <a:solidFill>
                  <a:schemeClr val="bg1"/>
                </a:solidFill>
                <a:latin typeface="Calibri" pitchFamily="34" charset="0"/>
                <a:ea typeface="Times New Roman" pitchFamily="18" charset="0"/>
                <a:cs typeface="Calibri" pitchFamily="34" charset="0"/>
              </a:rPr>
              <a:t>their meaning</a:t>
            </a:r>
            <a:r>
              <a:rPr lang="en-GB" altLang="en-US" dirty="0">
                <a:solidFill>
                  <a:schemeClr val="bg1"/>
                </a:solidFill>
                <a:latin typeface="Calibri" pitchFamily="34" charset="0"/>
                <a:ea typeface="Times New Roman" pitchFamily="18" charset="0"/>
                <a:cs typeface="Calibri" pitchFamily="34" charset="0"/>
              </a:rPr>
              <a:t>. </a:t>
            </a:r>
            <a:r>
              <a:rPr lang="en-US" dirty="0"/>
              <a:t>Prometheus did not teach man only some useful topics. He taught him how he would use his mind, how he would plan for the future, how he would develop concepts and how he would exercise his logic. </a:t>
            </a:r>
            <a:r>
              <a:rPr lang="en-GB" altLang="en-US" dirty="0">
                <a:solidFill>
                  <a:schemeClr val="bg1"/>
                </a:solidFill>
                <a:latin typeface="Calibri" pitchFamily="34" charset="0"/>
                <a:ea typeface="Times New Roman" pitchFamily="18" charset="0"/>
                <a:cs typeface="Calibri" pitchFamily="34" charset="0"/>
              </a:rPr>
              <a:t>Thus, already 2,500 years ago, Aeschylus in his “Prometheus Bound” confirms the importance of numbers for mankind.</a:t>
            </a:r>
            <a:endParaRPr lang="en-GB" altLang="en-US" dirty="0">
              <a:solidFill>
                <a:schemeClr val="bg1"/>
              </a:solidFill>
              <a:latin typeface="Arial" pitchFamily="34" charset="0"/>
              <a:cs typeface="Arial" pitchFamily="34" charset="0"/>
            </a:endParaRPr>
          </a:p>
        </p:txBody>
      </p:sp>
      <p:sp>
        <p:nvSpPr>
          <p:cNvPr id="12" name="Pfeil nach unten 11"/>
          <p:cNvSpPr/>
          <p:nvPr/>
        </p:nvSpPr>
        <p:spPr>
          <a:xfrm>
            <a:off x="5292080" y="3475118"/>
            <a:ext cx="936104" cy="708062"/>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p:cNvSpPr txBox="1"/>
          <p:nvPr/>
        </p:nvSpPr>
        <p:spPr>
          <a:xfrm>
            <a:off x="6012160" y="6459031"/>
            <a:ext cx="3037549" cy="369332"/>
          </a:xfrm>
          <a:prstGeom prst="rect">
            <a:avLst/>
          </a:prstGeom>
          <a:noFill/>
        </p:spPr>
        <p:txBody>
          <a:bodyPr wrap="square" rtlCol="0">
            <a:spAutoFit/>
          </a:bodyPr>
          <a:lstStyle/>
          <a:p>
            <a:r>
              <a:rPr lang="de-DE" dirty="0"/>
              <a:t>Math-GAMES </a:t>
            </a:r>
            <a:r>
              <a:rPr lang="de-DE" dirty="0" err="1"/>
              <a:t>Methodology</a:t>
            </a:r>
            <a:r>
              <a:rPr lang="de-DE" dirty="0"/>
              <a:t> 1</a:t>
            </a:r>
            <a:endParaRPr lang="en-GB" dirty="0"/>
          </a:p>
        </p:txBody>
      </p:sp>
      <p:sp>
        <p:nvSpPr>
          <p:cNvPr id="3" name="Textfeld 2">
            <a:extLst>
              <a:ext uri="{FF2B5EF4-FFF2-40B4-BE49-F238E27FC236}">
                <a16:creationId xmlns:a16="http://schemas.microsoft.com/office/drawing/2014/main" id="{705E1C10-7003-4559-8BF5-0CB0E7FED45A}"/>
              </a:ext>
            </a:extLst>
          </p:cNvPr>
          <p:cNvSpPr txBox="1"/>
          <p:nvPr/>
        </p:nvSpPr>
        <p:spPr>
          <a:xfrm>
            <a:off x="248642" y="197822"/>
            <a:ext cx="1615955" cy="800219"/>
          </a:xfrm>
          <a:prstGeom prst="rect">
            <a:avLst/>
          </a:prstGeom>
          <a:noFill/>
        </p:spPr>
        <p:txBody>
          <a:bodyPr wrap="none" rtlCol="0">
            <a:spAutoFit/>
          </a:bodyPr>
          <a:lstStyle/>
          <a:p>
            <a:r>
              <a:rPr lang="en-US" sz="1400" b="1" dirty="0"/>
              <a:t>Aeschylus</a:t>
            </a:r>
          </a:p>
          <a:p>
            <a:r>
              <a:rPr lang="en-US" sz="1400" b="1" dirty="0"/>
              <a:t>Prometheus Bound</a:t>
            </a:r>
          </a:p>
          <a:p>
            <a:endParaRPr lang="de-DE" dirty="0"/>
          </a:p>
        </p:txBody>
      </p:sp>
      <p:pic>
        <p:nvPicPr>
          <p:cNvPr id="8" name="Grafik 7" descr="Ein Bild, das Person, Mann, Kleidung, Schlips enthält.&#10;&#10;Mit sehr hoher Zuverlässigkeit generierte Beschreibung">
            <a:hlinkClick r:id="rId5"/>
            <a:extLst>
              <a:ext uri="{FF2B5EF4-FFF2-40B4-BE49-F238E27FC236}">
                <a16:creationId xmlns:a16="http://schemas.microsoft.com/office/drawing/2014/main" id="{AF7ED9FB-4AEA-4A09-A7CB-FAA75FE66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512" y="4224467"/>
            <a:ext cx="1435140" cy="1394136"/>
          </a:xfrm>
          <a:prstGeom prst="rect">
            <a:avLst/>
          </a:prstGeom>
        </p:spPr>
      </p:pic>
      <p:sp>
        <p:nvSpPr>
          <p:cNvPr id="9" name="Textfeld 8">
            <a:extLst>
              <a:ext uri="{FF2B5EF4-FFF2-40B4-BE49-F238E27FC236}">
                <a16:creationId xmlns:a16="http://schemas.microsoft.com/office/drawing/2014/main" id="{1488537E-4EC1-4D36-A03B-3EA15088F356}"/>
              </a:ext>
            </a:extLst>
          </p:cNvPr>
          <p:cNvSpPr txBox="1"/>
          <p:nvPr/>
        </p:nvSpPr>
        <p:spPr>
          <a:xfrm>
            <a:off x="222908" y="5683895"/>
            <a:ext cx="1697338" cy="769441"/>
          </a:xfrm>
          <a:prstGeom prst="rect">
            <a:avLst/>
          </a:prstGeom>
          <a:noFill/>
        </p:spPr>
        <p:txBody>
          <a:bodyPr wrap="square" rtlCol="0">
            <a:spAutoFit/>
          </a:bodyPr>
          <a:lstStyle/>
          <a:p>
            <a:r>
              <a:rPr lang="de-DE" sz="1100" dirty="0">
                <a:hlinkClick r:id="rId5"/>
              </a:rPr>
              <a:t>https://www.youtube.com/watch?v=PuzRbxU1X1Q&amp;t=33s</a:t>
            </a:r>
            <a:endParaRPr lang="de-DE" sz="1100" dirty="0"/>
          </a:p>
          <a:p>
            <a:endParaRPr lang="de-DE" sz="1100" dirty="0"/>
          </a:p>
        </p:txBody>
      </p:sp>
      <p:sp>
        <p:nvSpPr>
          <p:cNvPr id="16" name="Textfeld 15">
            <a:extLst>
              <a:ext uri="{FF2B5EF4-FFF2-40B4-BE49-F238E27FC236}">
                <a16:creationId xmlns:a16="http://schemas.microsoft.com/office/drawing/2014/main" id="{2106F231-6A7D-4FA8-B0F2-45D6488D6D20}"/>
              </a:ext>
            </a:extLst>
          </p:cNvPr>
          <p:cNvSpPr txBox="1"/>
          <p:nvPr/>
        </p:nvSpPr>
        <p:spPr>
          <a:xfrm>
            <a:off x="222907" y="3214633"/>
            <a:ext cx="2226237" cy="968547"/>
          </a:xfrm>
          <a:prstGeom prst="rect">
            <a:avLst/>
          </a:prstGeom>
          <a:noFill/>
        </p:spPr>
        <p:txBody>
          <a:bodyPr wrap="square" rtlCol="0">
            <a:spAutoFit/>
          </a:bodyPr>
          <a:lstStyle/>
          <a:p>
            <a:r>
              <a:rPr lang="en-US" sz="1400" b="1" dirty="0"/>
              <a:t>This is what is behind the work of Ludwig van Beethoven “The Creatures of Prometheus”</a:t>
            </a:r>
            <a:endParaRPr lang="de-DE" sz="1400" b="1" dirty="0"/>
          </a:p>
        </p:txBody>
      </p:sp>
    </p:spTree>
    <p:extLst>
      <p:ext uri="{BB962C8B-B14F-4D97-AF65-F5344CB8AC3E}">
        <p14:creationId xmlns:p14="http://schemas.microsoft.com/office/powerpoint/2010/main" val="27627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49"/>
                                        </p:tgtEl>
                                        <p:attrNameLst>
                                          <p:attrName>style.visibility</p:attrName>
                                        </p:attrNameLst>
                                      </p:cBhvr>
                                      <p:to>
                                        <p:strVal val="visible"/>
                                      </p:to>
                                    </p:set>
                                    <p:animEffect transition="in" filter="fade">
                                      <p:cBhvr>
                                        <p:cTn id="18" dur="1000"/>
                                        <p:tgtEl>
                                          <p:spTgt spid="2049"/>
                                        </p:tgtEl>
                                      </p:cBhvr>
                                    </p:animEffect>
                                    <p:anim calcmode="lin" valueType="num">
                                      <p:cBhvr>
                                        <p:cTn id="19" dur="1000" fill="hold"/>
                                        <p:tgtEl>
                                          <p:spTgt spid="2049"/>
                                        </p:tgtEl>
                                        <p:attrNameLst>
                                          <p:attrName>ppt_x</p:attrName>
                                        </p:attrNameLst>
                                      </p:cBhvr>
                                      <p:tavLst>
                                        <p:tav tm="0">
                                          <p:val>
                                            <p:strVal val="#ppt_x"/>
                                          </p:val>
                                        </p:tav>
                                        <p:tav tm="100000">
                                          <p:val>
                                            <p:strVal val="#ppt_x"/>
                                          </p:val>
                                        </p:tav>
                                      </p:tavLst>
                                    </p:anim>
                                    <p:anim calcmode="lin" valueType="num">
                                      <p:cBhvr>
                                        <p:cTn id="20"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Effect transition="in" filter="fade">
                                      <p:cBhvr>
                                        <p:cTn id="40" dur="1000"/>
                                        <p:tgtEl>
                                          <p:spTgt spid="10">
                                            <p:bg/>
                                          </p:spTgt>
                                        </p:tgtEl>
                                      </p:cBhvr>
                                    </p:animEffect>
                                    <p:anim calcmode="lin" valueType="num">
                                      <p:cBhvr>
                                        <p:cTn id="41" dur="1000" fill="hold"/>
                                        <p:tgtEl>
                                          <p:spTgt spid="10">
                                            <p:bg/>
                                          </p:spTgt>
                                        </p:tgtEl>
                                        <p:attrNameLst>
                                          <p:attrName>ppt_x</p:attrName>
                                        </p:attrNameLst>
                                      </p:cBhvr>
                                      <p:tavLst>
                                        <p:tav tm="0">
                                          <p:val>
                                            <p:strVal val="#ppt_x"/>
                                          </p:val>
                                        </p:tav>
                                        <p:tav tm="100000">
                                          <p:val>
                                            <p:strVal val="#ppt_x"/>
                                          </p:val>
                                        </p:tav>
                                      </p:tavLst>
                                    </p:anim>
                                    <p:anim calcmode="lin" valueType="num">
                                      <p:cBhvr>
                                        <p:cTn id="42"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fade">
                                      <p:cBhvr>
                                        <p:cTn id="47" dur="1000"/>
                                        <p:tgtEl>
                                          <p:spTgt spid="10">
                                            <p:txEl>
                                              <p:pRg st="0" end="0"/>
                                            </p:txEl>
                                          </p:spTgt>
                                        </p:tgtEl>
                                      </p:cBhvr>
                                    </p:animEffect>
                                    <p:anim calcmode="lin" valueType="num">
                                      <p:cBhvr>
                                        <p:cTn id="4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xEl>
                                              <p:pRg st="1" end="1"/>
                                            </p:txEl>
                                          </p:spTgt>
                                        </p:tgtEl>
                                        <p:attrNameLst>
                                          <p:attrName>style.visibility</p:attrName>
                                        </p:attrNameLst>
                                      </p:cBhvr>
                                      <p:to>
                                        <p:strVal val="visible"/>
                                      </p:to>
                                    </p:set>
                                    <p:animEffect transition="in" filter="fade">
                                      <p:cBhvr>
                                        <p:cTn id="54" dur="1000"/>
                                        <p:tgtEl>
                                          <p:spTgt spid="10">
                                            <p:txEl>
                                              <p:pRg st="1" end="1"/>
                                            </p:txEl>
                                          </p:spTgt>
                                        </p:tgtEl>
                                      </p:cBhvr>
                                    </p:animEffect>
                                    <p:anim calcmode="lin" valueType="num">
                                      <p:cBhvr>
                                        <p:cTn id="5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xEl>
                                              <p:pRg st="2" end="2"/>
                                            </p:txEl>
                                          </p:spTgt>
                                        </p:tgtEl>
                                        <p:attrNameLst>
                                          <p:attrName>style.visibility</p:attrName>
                                        </p:attrNameLst>
                                      </p:cBhvr>
                                      <p:to>
                                        <p:strVal val="visible"/>
                                      </p:to>
                                    </p:set>
                                    <p:animEffect transition="in" filter="fade">
                                      <p:cBhvr>
                                        <p:cTn id="61" dur="1000"/>
                                        <p:tgtEl>
                                          <p:spTgt spid="10">
                                            <p:txEl>
                                              <p:pRg st="2" end="2"/>
                                            </p:txEl>
                                          </p:spTgt>
                                        </p:tgtEl>
                                      </p:cBhvr>
                                    </p:animEffect>
                                    <p:anim calcmode="lin" valueType="num">
                                      <p:cBhvr>
                                        <p:cTn id="6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
                                            <p:txEl>
                                              <p:pRg st="3" end="3"/>
                                            </p:txEl>
                                          </p:spTgt>
                                        </p:tgtEl>
                                        <p:attrNameLst>
                                          <p:attrName>style.visibility</p:attrName>
                                        </p:attrNameLst>
                                      </p:cBhvr>
                                      <p:to>
                                        <p:strVal val="visible"/>
                                      </p:to>
                                    </p:set>
                                    <p:animEffect transition="in" filter="fade">
                                      <p:cBhvr>
                                        <p:cTn id="68" dur="1000"/>
                                        <p:tgtEl>
                                          <p:spTgt spid="10">
                                            <p:txEl>
                                              <p:pRg st="3" end="3"/>
                                            </p:txEl>
                                          </p:spTgt>
                                        </p:tgtEl>
                                      </p:cBhvr>
                                    </p:animEffect>
                                    <p:anim calcmode="lin" valueType="num">
                                      <p:cBhvr>
                                        <p:cTn id="6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0">
                                            <p:txEl>
                                              <p:pRg st="4" end="4"/>
                                            </p:txEl>
                                          </p:spTgt>
                                        </p:tgtEl>
                                        <p:attrNameLst>
                                          <p:attrName>style.visibility</p:attrName>
                                        </p:attrNameLst>
                                      </p:cBhvr>
                                      <p:to>
                                        <p:strVal val="visible"/>
                                      </p:to>
                                    </p:set>
                                    <p:animEffect transition="in" filter="fade">
                                      <p:cBhvr>
                                        <p:cTn id="75" dur="1000"/>
                                        <p:tgtEl>
                                          <p:spTgt spid="10">
                                            <p:txEl>
                                              <p:pRg st="4" end="4"/>
                                            </p:txEl>
                                          </p:spTgt>
                                        </p:tgtEl>
                                      </p:cBhvr>
                                    </p:animEffect>
                                    <p:anim calcmode="lin" valueType="num">
                                      <p:cBhvr>
                                        <p:cTn id="7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 grpId="0"/>
      <p:bldP spid="10" grpId="0" uiExpand="1" build="p" animBg="1"/>
      <p:bldP spid="18" grpId="0" animBg="1"/>
      <p:bldP spid="12" grpId="0" animBg="1"/>
      <p:bldP spid="3" grpId="0"/>
      <p:bldP spid="9"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feil nach unten 7"/>
          <p:cNvSpPr/>
          <p:nvPr/>
        </p:nvSpPr>
        <p:spPr>
          <a:xfrm>
            <a:off x="719572" y="3194213"/>
            <a:ext cx="1224136" cy="1224136"/>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feil nach unten 6"/>
          <p:cNvSpPr/>
          <p:nvPr/>
        </p:nvSpPr>
        <p:spPr>
          <a:xfrm>
            <a:off x="683568" y="332656"/>
            <a:ext cx="1296144" cy="122413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feld 3"/>
          <p:cNvSpPr txBox="1"/>
          <p:nvPr/>
        </p:nvSpPr>
        <p:spPr>
          <a:xfrm>
            <a:off x="323528" y="116632"/>
            <a:ext cx="8496944"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0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800" b="0" dirty="0"/>
              <a:t>Each person</a:t>
            </a:r>
            <a:r>
              <a:rPr lang="en-GB" sz="1800" b="0" dirty="0"/>
              <a:t> needs a </a:t>
            </a:r>
            <a:r>
              <a:rPr lang="en-GB" sz="1800" dirty="0"/>
              <a:t>minimum knowledge of numeracy</a:t>
            </a:r>
            <a:r>
              <a:rPr lang="en-GB" sz="1800" b="0" dirty="0"/>
              <a:t>. </a:t>
            </a:r>
          </a:p>
          <a:p>
            <a:pPr algn="l"/>
            <a:r>
              <a:rPr lang="en-US" sz="1800" b="0" dirty="0"/>
              <a:t>Numeracy is like literacy increasingly necessary in a wide range of </a:t>
            </a:r>
            <a:r>
              <a:rPr lang="en-US" sz="1800" dirty="0"/>
              <a:t>life-skills</a:t>
            </a:r>
            <a:r>
              <a:rPr lang="en-US" sz="1800" b="0" dirty="0"/>
              <a:t>.</a:t>
            </a:r>
            <a:endParaRPr lang="en-GB" sz="1800" b="0" dirty="0"/>
          </a:p>
        </p:txBody>
      </p:sp>
      <p:sp>
        <p:nvSpPr>
          <p:cNvPr id="5" name="Textfeld 4"/>
          <p:cNvSpPr txBox="1"/>
          <p:nvPr/>
        </p:nvSpPr>
        <p:spPr>
          <a:xfrm>
            <a:off x="323528" y="1556792"/>
            <a:ext cx="8496944" cy="2308324"/>
          </a:xfrm>
          <a:prstGeom prst="rect">
            <a:avLst/>
          </a:prstGeom>
          <a:solidFill>
            <a:schemeClr val="accent3">
              <a:lumMod val="75000"/>
            </a:schemeClr>
          </a:solidFill>
        </p:spPr>
        <p:txBody>
          <a:bodyPr wrap="square" rtlCol="0">
            <a:spAutoFit/>
          </a:bodyPr>
          <a:lstStyle/>
          <a:p>
            <a:r>
              <a:rPr lang="en-US" dirty="0">
                <a:solidFill>
                  <a:schemeClr val="bg1"/>
                </a:solidFill>
              </a:rPr>
              <a:t>The basic </a:t>
            </a:r>
            <a:r>
              <a:rPr lang="en-US" b="1" dirty="0">
                <a:solidFill>
                  <a:schemeClr val="bg1"/>
                </a:solidFill>
              </a:rPr>
              <a:t>life-skills</a:t>
            </a:r>
            <a:r>
              <a:rPr lang="en-US" dirty="0">
                <a:solidFill>
                  <a:schemeClr val="bg1"/>
                </a:solidFill>
              </a:rPr>
              <a:t> are obviously reflected in the main </a:t>
            </a:r>
            <a:r>
              <a:rPr lang="en-US" b="1" dirty="0">
                <a:solidFill>
                  <a:schemeClr val="bg1"/>
                </a:solidFill>
              </a:rPr>
              <a:t>goals of mathematics education</a:t>
            </a:r>
            <a:r>
              <a:rPr lang="en-US" dirty="0">
                <a:solidFill>
                  <a:schemeClr val="bg1"/>
                </a:solidFill>
              </a:rPr>
              <a:t>, which will prepare people to</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solve problems</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communicate and reason </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make connections between mathematics and its applications</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become mathematically literate</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appreciate and value mathematics</a:t>
            </a:r>
            <a:endParaRPr lang="en-GB" dirty="0">
              <a:solidFill>
                <a:schemeClr val="bg1"/>
              </a:solidFill>
            </a:endParaRPr>
          </a:p>
          <a:p>
            <a:pPr marL="742950" lvl="1" indent="-285750">
              <a:buFont typeface="Arial" panose="020B0604020202020204" pitchFamily="34" charset="0"/>
              <a:buChar char="•"/>
            </a:pPr>
            <a:r>
              <a:rPr lang="en-US" dirty="0">
                <a:solidFill>
                  <a:schemeClr val="bg1"/>
                </a:solidFill>
              </a:rPr>
              <a:t>make informed decisions as contributors to society.</a:t>
            </a:r>
            <a:endParaRPr lang="en-GB" dirty="0">
              <a:solidFill>
                <a:schemeClr val="bg1"/>
              </a:solidFill>
            </a:endParaRPr>
          </a:p>
        </p:txBody>
      </p:sp>
      <p:sp>
        <p:nvSpPr>
          <p:cNvPr id="6" name="Textfeld 5"/>
          <p:cNvSpPr txBox="1"/>
          <p:nvPr/>
        </p:nvSpPr>
        <p:spPr>
          <a:xfrm>
            <a:off x="323528" y="4422011"/>
            <a:ext cx="8427675" cy="2031325"/>
          </a:xfrm>
          <a:prstGeom prst="rect">
            <a:avLst/>
          </a:prstGeom>
          <a:solidFill>
            <a:schemeClr val="accent6">
              <a:lumMod val="75000"/>
            </a:schemeClr>
          </a:solidFill>
        </p:spPr>
        <p:txBody>
          <a:bodyPr wrap="square" rtlCol="0">
            <a:spAutoFit/>
          </a:bodyPr>
          <a:lstStyle/>
          <a:p>
            <a:r>
              <a:rPr lang="en-US" dirty="0">
                <a:solidFill>
                  <a:schemeClr val="bg1"/>
                </a:solidFill>
              </a:rPr>
              <a:t>Particularly in the case of </a:t>
            </a:r>
            <a:r>
              <a:rPr lang="en-US" b="1" dirty="0">
                <a:solidFill>
                  <a:schemeClr val="bg1"/>
                </a:solidFill>
              </a:rPr>
              <a:t>Slow Adults Learners </a:t>
            </a:r>
            <a:r>
              <a:rPr lang="en-US" dirty="0">
                <a:solidFill>
                  <a:schemeClr val="bg1"/>
                </a:solidFill>
              </a:rPr>
              <a:t>the impact during regular lessons shows deficits on the </a:t>
            </a:r>
          </a:p>
          <a:p>
            <a:pPr marL="742950" lvl="1" indent="-285750">
              <a:buFont typeface="Arial" panose="020B0604020202020204" pitchFamily="34" charset="0"/>
              <a:buChar char="•"/>
            </a:pPr>
            <a:r>
              <a:rPr lang="en-US" dirty="0">
                <a:solidFill>
                  <a:schemeClr val="bg1"/>
                </a:solidFill>
              </a:rPr>
              <a:t>motivational, </a:t>
            </a:r>
          </a:p>
          <a:p>
            <a:pPr marL="742950" lvl="1" indent="-285750">
              <a:buFont typeface="Arial" panose="020B0604020202020204" pitchFamily="34" charset="0"/>
              <a:buChar char="•"/>
            </a:pPr>
            <a:r>
              <a:rPr lang="en-US" dirty="0">
                <a:solidFill>
                  <a:schemeClr val="bg1"/>
                </a:solidFill>
              </a:rPr>
              <a:t>emotional, </a:t>
            </a:r>
          </a:p>
          <a:p>
            <a:pPr marL="742950" lvl="1" indent="-285750">
              <a:buFont typeface="Arial" panose="020B0604020202020204" pitchFamily="34" charset="0"/>
              <a:buChar char="•"/>
            </a:pPr>
            <a:r>
              <a:rPr lang="en-US" dirty="0">
                <a:solidFill>
                  <a:schemeClr val="bg1"/>
                </a:solidFill>
              </a:rPr>
              <a:t>cognitive and </a:t>
            </a:r>
          </a:p>
          <a:p>
            <a:pPr marL="742950" lvl="1" indent="-285750">
              <a:buFont typeface="Arial" panose="020B0604020202020204" pitchFamily="34" charset="0"/>
              <a:buChar char="•"/>
            </a:pPr>
            <a:r>
              <a:rPr lang="en-US" dirty="0">
                <a:solidFill>
                  <a:schemeClr val="bg1"/>
                </a:solidFill>
              </a:rPr>
              <a:t>social aspects. </a:t>
            </a:r>
          </a:p>
          <a:p>
            <a:r>
              <a:rPr lang="en-GB" dirty="0">
                <a:solidFill>
                  <a:schemeClr val="bg1"/>
                </a:solidFill>
              </a:rPr>
              <a:t>The result is: 13% of all adults have a </a:t>
            </a:r>
            <a:r>
              <a:rPr lang="en-GB" b="1" dirty="0">
                <a:solidFill>
                  <a:schemeClr val="bg1"/>
                </a:solidFill>
              </a:rPr>
              <a:t>lack of knowledge in arithmetic</a:t>
            </a:r>
            <a:r>
              <a:rPr lang="en-GB" dirty="0">
                <a:solidFill>
                  <a:schemeClr val="bg1"/>
                </a:solidFill>
              </a:rPr>
              <a:t>.</a:t>
            </a:r>
          </a:p>
        </p:txBody>
      </p:sp>
      <p:sp>
        <p:nvSpPr>
          <p:cNvPr id="9" name="Textfeld 8"/>
          <p:cNvSpPr txBox="1"/>
          <p:nvPr/>
        </p:nvSpPr>
        <p:spPr>
          <a:xfrm>
            <a:off x="343257" y="6453336"/>
            <a:ext cx="4621725" cy="369332"/>
          </a:xfrm>
          <a:prstGeom prst="rect">
            <a:avLst/>
          </a:prstGeom>
          <a:noFill/>
        </p:spPr>
        <p:txBody>
          <a:bodyPr wrap="square" rtlCol="0">
            <a:spAutoFit/>
          </a:bodyPr>
          <a:lstStyle/>
          <a:p>
            <a:r>
              <a:rPr lang="de-DE" dirty="0"/>
              <a:t>Math-GAMES </a:t>
            </a:r>
            <a:r>
              <a:rPr lang="de-DE" dirty="0" err="1"/>
              <a:t>Methodology</a:t>
            </a:r>
            <a:r>
              <a:rPr lang="de-DE" dirty="0"/>
              <a:t> 2</a:t>
            </a:r>
            <a:endParaRPr lang="en-GB" dirty="0"/>
          </a:p>
        </p:txBody>
      </p:sp>
    </p:spTree>
    <p:extLst>
      <p:ext uri="{BB962C8B-B14F-4D97-AF65-F5344CB8AC3E}">
        <p14:creationId xmlns:p14="http://schemas.microsoft.com/office/powerpoint/2010/main" val="17202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1000"/>
                                        <p:tgtEl>
                                          <p:spTgt spid="5">
                                            <p:bg/>
                                          </p:spTgt>
                                        </p:tgtEl>
                                      </p:cBhvr>
                                    </p:animEffect>
                                    <p:anim calcmode="lin" valueType="num">
                                      <p:cBhvr>
                                        <p:cTn id="16" dur="1000" fill="hold"/>
                                        <p:tgtEl>
                                          <p:spTgt spid="5">
                                            <p:bg/>
                                          </p:spTgt>
                                        </p:tgtEl>
                                        <p:attrNameLst>
                                          <p:attrName>ppt_x</p:attrName>
                                        </p:attrNameLst>
                                      </p:cBhvr>
                                      <p:tavLst>
                                        <p:tav tm="0">
                                          <p:val>
                                            <p:strVal val="#ppt_x"/>
                                          </p:val>
                                        </p:tav>
                                        <p:tav tm="100000">
                                          <p:val>
                                            <p:strVal val="#ppt_x"/>
                                          </p:val>
                                        </p:tav>
                                      </p:tavLst>
                                    </p:anim>
                                    <p:anim calcmode="lin" valueType="num">
                                      <p:cBhvr>
                                        <p:cTn id="17"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1000"/>
                                        <p:tgtEl>
                                          <p:spTgt spid="5">
                                            <p:txEl>
                                              <p:pRg st="3" end="3"/>
                                            </p:txEl>
                                          </p:spTgt>
                                        </p:tgtEl>
                                      </p:cBhvr>
                                    </p:animEffect>
                                    <p:anim calcmode="lin" valueType="num">
                                      <p:cBhvr>
                                        <p:cTn id="4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1000"/>
                                        <p:tgtEl>
                                          <p:spTgt spid="5">
                                            <p:txEl>
                                              <p:pRg st="5" end="5"/>
                                            </p:txEl>
                                          </p:spTgt>
                                        </p:tgtEl>
                                      </p:cBhvr>
                                    </p:animEffect>
                                    <p:anim calcmode="lin" valueType="num">
                                      <p:cBhvr>
                                        <p:cTn id="5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xEl>
                                              <p:pRg st="6" end="6"/>
                                            </p:txEl>
                                          </p:spTgt>
                                        </p:tgtEl>
                                        <p:attrNameLst>
                                          <p:attrName>style.visibility</p:attrName>
                                        </p:attrNameLst>
                                      </p:cBhvr>
                                      <p:to>
                                        <p:strVal val="visible"/>
                                      </p:to>
                                    </p:set>
                                    <p:animEffect transition="in" filter="fade">
                                      <p:cBhvr>
                                        <p:cTn id="64" dur="1000"/>
                                        <p:tgtEl>
                                          <p:spTgt spid="5">
                                            <p:txEl>
                                              <p:pRg st="6" end="6"/>
                                            </p:txEl>
                                          </p:spTgt>
                                        </p:tgtEl>
                                      </p:cBhvr>
                                    </p:animEffect>
                                    <p:anim calcmode="lin" valueType="num">
                                      <p:cBhvr>
                                        <p:cTn id="6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6">
                                            <p:bg/>
                                          </p:spTgt>
                                        </p:tgtEl>
                                        <p:attrNameLst>
                                          <p:attrName>style.visibility</p:attrName>
                                        </p:attrNameLst>
                                      </p:cBhvr>
                                      <p:to>
                                        <p:strVal val="visible"/>
                                      </p:to>
                                    </p:set>
                                    <p:animEffect transition="in" filter="fade">
                                      <p:cBhvr>
                                        <p:cTn id="78" dur="1000"/>
                                        <p:tgtEl>
                                          <p:spTgt spid="6">
                                            <p:bg/>
                                          </p:spTgt>
                                        </p:tgtEl>
                                      </p:cBhvr>
                                    </p:animEffect>
                                    <p:anim calcmode="lin" valueType="num">
                                      <p:cBhvr>
                                        <p:cTn id="79" dur="1000" fill="hold"/>
                                        <p:tgtEl>
                                          <p:spTgt spid="6">
                                            <p:bg/>
                                          </p:spTgt>
                                        </p:tgtEl>
                                        <p:attrNameLst>
                                          <p:attrName>ppt_x</p:attrName>
                                        </p:attrNameLst>
                                      </p:cBhvr>
                                      <p:tavLst>
                                        <p:tav tm="0">
                                          <p:val>
                                            <p:strVal val="#ppt_x"/>
                                          </p:val>
                                        </p:tav>
                                        <p:tav tm="100000">
                                          <p:val>
                                            <p:strVal val="#ppt_x"/>
                                          </p:val>
                                        </p:tav>
                                      </p:tavLst>
                                    </p:anim>
                                    <p:anim calcmode="lin" valueType="num">
                                      <p:cBhvr>
                                        <p:cTn id="80"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6">
                                            <p:txEl>
                                              <p:pRg st="0" end="0"/>
                                            </p:txEl>
                                          </p:spTgt>
                                        </p:tgtEl>
                                        <p:attrNameLst>
                                          <p:attrName>style.visibility</p:attrName>
                                        </p:attrNameLst>
                                      </p:cBhvr>
                                      <p:to>
                                        <p:strVal val="visible"/>
                                      </p:to>
                                    </p:set>
                                    <p:animEffect transition="in" filter="fade">
                                      <p:cBhvr>
                                        <p:cTn id="85" dur="1000"/>
                                        <p:tgtEl>
                                          <p:spTgt spid="6">
                                            <p:txEl>
                                              <p:pRg st="0" end="0"/>
                                            </p:txEl>
                                          </p:spTgt>
                                        </p:tgtEl>
                                      </p:cBhvr>
                                    </p:animEffect>
                                    <p:anim calcmode="lin" valueType="num">
                                      <p:cBhvr>
                                        <p:cTn id="8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6">
                                            <p:txEl>
                                              <p:pRg st="1" end="1"/>
                                            </p:txEl>
                                          </p:spTgt>
                                        </p:tgtEl>
                                        <p:attrNameLst>
                                          <p:attrName>style.visibility</p:attrName>
                                        </p:attrNameLst>
                                      </p:cBhvr>
                                      <p:to>
                                        <p:strVal val="visible"/>
                                      </p:to>
                                    </p:set>
                                    <p:animEffect transition="in" filter="fade">
                                      <p:cBhvr>
                                        <p:cTn id="92" dur="1000"/>
                                        <p:tgtEl>
                                          <p:spTgt spid="6">
                                            <p:txEl>
                                              <p:pRg st="1" end="1"/>
                                            </p:txEl>
                                          </p:spTgt>
                                        </p:tgtEl>
                                      </p:cBhvr>
                                    </p:animEffect>
                                    <p:anim calcmode="lin" valueType="num">
                                      <p:cBhvr>
                                        <p:cTn id="9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animEffect transition="in" filter="fade">
                                      <p:cBhvr>
                                        <p:cTn id="99" dur="1000"/>
                                        <p:tgtEl>
                                          <p:spTgt spid="6">
                                            <p:txEl>
                                              <p:pRg st="2" end="2"/>
                                            </p:txEl>
                                          </p:spTgt>
                                        </p:tgtEl>
                                      </p:cBhvr>
                                    </p:animEffect>
                                    <p:anim calcmode="lin" valueType="num">
                                      <p:cBhvr>
                                        <p:cTn id="10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0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6">
                                            <p:txEl>
                                              <p:pRg st="3" end="3"/>
                                            </p:txEl>
                                          </p:spTgt>
                                        </p:tgtEl>
                                        <p:attrNameLst>
                                          <p:attrName>style.visibility</p:attrName>
                                        </p:attrNameLst>
                                      </p:cBhvr>
                                      <p:to>
                                        <p:strVal val="visible"/>
                                      </p:to>
                                    </p:set>
                                    <p:animEffect transition="in" filter="fade">
                                      <p:cBhvr>
                                        <p:cTn id="106" dur="1000"/>
                                        <p:tgtEl>
                                          <p:spTgt spid="6">
                                            <p:txEl>
                                              <p:pRg st="3" end="3"/>
                                            </p:txEl>
                                          </p:spTgt>
                                        </p:tgtEl>
                                      </p:cBhvr>
                                    </p:animEffect>
                                    <p:anim calcmode="lin" valueType="num">
                                      <p:cBhvr>
                                        <p:cTn id="10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0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6">
                                            <p:txEl>
                                              <p:pRg st="4" end="4"/>
                                            </p:txEl>
                                          </p:spTgt>
                                        </p:tgtEl>
                                        <p:attrNameLst>
                                          <p:attrName>style.visibility</p:attrName>
                                        </p:attrNameLst>
                                      </p:cBhvr>
                                      <p:to>
                                        <p:strVal val="visible"/>
                                      </p:to>
                                    </p:set>
                                    <p:animEffect transition="in" filter="fade">
                                      <p:cBhvr>
                                        <p:cTn id="113" dur="1000"/>
                                        <p:tgtEl>
                                          <p:spTgt spid="6">
                                            <p:txEl>
                                              <p:pRg st="4" end="4"/>
                                            </p:txEl>
                                          </p:spTgt>
                                        </p:tgtEl>
                                      </p:cBhvr>
                                    </p:animEffect>
                                    <p:anim calcmode="lin" valueType="num">
                                      <p:cBhvr>
                                        <p:cTn id="11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1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6">
                                            <p:txEl>
                                              <p:pRg st="5" end="5"/>
                                            </p:txEl>
                                          </p:spTgt>
                                        </p:tgtEl>
                                        <p:attrNameLst>
                                          <p:attrName>style.visibility</p:attrName>
                                        </p:attrNameLst>
                                      </p:cBhvr>
                                      <p:to>
                                        <p:strVal val="visible"/>
                                      </p:to>
                                    </p:set>
                                    <p:animEffect transition="in" filter="fade">
                                      <p:cBhvr>
                                        <p:cTn id="120" dur="1000"/>
                                        <p:tgtEl>
                                          <p:spTgt spid="6">
                                            <p:txEl>
                                              <p:pRg st="5" end="5"/>
                                            </p:txEl>
                                          </p:spTgt>
                                        </p:tgtEl>
                                      </p:cBhvr>
                                    </p:animEffect>
                                    <p:anim calcmode="lin" valueType="num">
                                      <p:cBhvr>
                                        <p:cTn id="12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2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animBg="1"/>
      <p:bldP spid="5" grpId="0" build="p" animBg="1"/>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2304256" cy="1524367"/>
          </a:xfrm>
          <a:prstGeom prst="rect">
            <a:avLst/>
          </a:prstGeom>
        </p:spPr>
      </p:pic>
      <p:sp>
        <p:nvSpPr>
          <p:cNvPr id="5" name="Textfeld 4"/>
          <p:cNvSpPr txBox="1"/>
          <p:nvPr/>
        </p:nvSpPr>
        <p:spPr>
          <a:xfrm>
            <a:off x="251520" y="1916832"/>
            <a:ext cx="2304256" cy="4247317"/>
          </a:xfrm>
          <a:prstGeom prst="rect">
            <a:avLst/>
          </a:prstGeom>
          <a:solidFill>
            <a:schemeClr val="accent3">
              <a:lumMod val="75000"/>
            </a:schemeClr>
          </a:solidFill>
        </p:spPr>
        <p:txBody>
          <a:bodyPr wrap="square" rtlCol="0">
            <a:spAutoFit/>
          </a:bodyPr>
          <a:lstStyle/>
          <a:p>
            <a:r>
              <a:rPr lang="en-GB" dirty="0">
                <a:solidFill>
                  <a:schemeClr val="bg1"/>
                </a:solidFill>
              </a:rPr>
              <a:t>This causes playing in humans:</a:t>
            </a:r>
            <a:br>
              <a:rPr lang="en-GB" dirty="0">
                <a:solidFill>
                  <a:schemeClr val="bg1"/>
                </a:solidFill>
              </a:rPr>
            </a:br>
            <a:endParaRPr lang="en-GB" dirty="0">
              <a:solidFill>
                <a:schemeClr val="bg1"/>
              </a:solidFill>
            </a:endParaRPr>
          </a:p>
          <a:p>
            <a:pPr marL="285750" indent="-285750">
              <a:buFont typeface="Arial" panose="020B0604020202020204" pitchFamily="34" charset="0"/>
              <a:buChar char="•"/>
            </a:pPr>
            <a:r>
              <a:rPr lang="en-GB" dirty="0">
                <a:solidFill>
                  <a:schemeClr val="bg1"/>
                </a:solidFill>
              </a:rPr>
              <a:t>Playing is fun</a:t>
            </a:r>
          </a:p>
          <a:p>
            <a:pPr marL="285750" indent="-285750">
              <a:buFont typeface="Arial" panose="020B0604020202020204" pitchFamily="34" charset="0"/>
              <a:buChar char="•"/>
            </a:pPr>
            <a:r>
              <a:rPr lang="en-GB" dirty="0">
                <a:solidFill>
                  <a:schemeClr val="bg1"/>
                </a:solidFill>
              </a:rPr>
              <a:t>Playing together builds human relationships</a:t>
            </a:r>
          </a:p>
          <a:p>
            <a:pPr marL="285750" indent="-285750">
              <a:buFont typeface="Arial" panose="020B0604020202020204" pitchFamily="34" charset="0"/>
              <a:buChar char="•"/>
            </a:pPr>
            <a:r>
              <a:rPr lang="en-GB" dirty="0">
                <a:solidFill>
                  <a:schemeClr val="bg1"/>
                </a:solidFill>
              </a:rPr>
              <a:t>Playing strengthens creativity</a:t>
            </a:r>
          </a:p>
          <a:p>
            <a:pPr marL="285750" indent="-285750">
              <a:buFont typeface="Arial" panose="020B0604020202020204" pitchFamily="34" charset="0"/>
              <a:buChar char="•"/>
            </a:pPr>
            <a:r>
              <a:rPr lang="en-GB" dirty="0">
                <a:solidFill>
                  <a:schemeClr val="bg1"/>
                </a:solidFill>
              </a:rPr>
              <a:t>Playfully problems are solved</a:t>
            </a:r>
          </a:p>
          <a:p>
            <a:pPr marL="285750" indent="-285750">
              <a:buFont typeface="Arial" panose="020B0604020202020204" pitchFamily="34" charset="0"/>
              <a:buChar char="•"/>
            </a:pPr>
            <a:r>
              <a:rPr lang="en-GB" dirty="0">
                <a:solidFill>
                  <a:schemeClr val="bg1"/>
                </a:solidFill>
              </a:rPr>
              <a:t>When playing, you have to pay attention to the rules</a:t>
            </a:r>
          </a:p>
        </p:txBody>
      </p:sp>
      <p:sp>
        <p:nvSpPr>
          <p:cNvPr id="6" name="Textfeld 5"/>
          <p:cNvSpPr txBox="1"/>
          <p:nvPr/>
        </p:nvSpPr>
        <p:spPr>
          <a:xfrm>
            <a:off x="2699792" y="1924396"/>
            <a:ext cx="2448272" cy="4247317"/>
          </a:xfrm>
          <a:prstGeom prst="rect">
            <a:avLst/>
          </a:prstGeom>
          <a:solidFill>
            <a:schemeClr val="accent6">
              <a:lumMod val="75000"/>
            </a:schemeClr>
          </a:solidFill>
        </p:spPr>
        <p:txBody>
          <a:bodyPr wrap="square" rtlCol="0">
            <a:spAutoFit/>
          </a:bodyPr>
          <a:lstStyle/>
          <a:p>
            <a:r>
              <a:rPr lang="en-GB" dirty="0">
                <a:solidFill>
                  <a:schemeClr val="bg1"/>
                </a:solidFill>
              </a:rPr>
              <a:t>This causes playing with the learning behaviour:</a:t>
            </a:r>
          </a:p>
          <a:p>
            <a:endParaRPr lang="en-GB" dirty="0">
              <a:solidFill>
                <a:schemeClr val="bg1"/>
              </a:solidFill>
            </a:endParaRPr>
          </a:p>
          <a:p>
            <a:pPr marL="342900" indent="-342900">
              <a:buFont typeface="Arial" panose="020B0604020202020204" pitchFamily="34" charset="0"/>
              <a:buChar char="•"/>
            </a:pPr>
            <a:r>
              <a:rPr lang="en-GB" dirty="0">
                <a:solidFill>
                  <a:schemeClr val="bg1"/>
                </a:solidFill>
              </a:rPr>
              <a:t>Interest is aroused</a:t>
            </a:r>
          </a:p>
          <a:p>
            <a:pPr marL="342900" indent="-342900">
              <a:buFont typeface="Arial" panose="020B0604020202020204" pitchFamily="34" charset="0"/>
              <a:buChar char="•"/>
            </a:pPr>
            <a:r>
              <a:rPr lang="en-GB" dirty="0">
                <a:solidFill>
                  <a:schemeClr val="bg1"/>
                </a:solidFill>
              </a:rPr>
              <a:t>Motivation is encouraged</a:t>
            </a:r>
          </a:p>
          <a:p>
            <a:pPr marL="342900" indent="-342900">
              <a:buFont typeface="Arial" panose="020B0604020202020204" pitchFamily="34" charset="0"/>
              <a:buChar char="•"/>
            </a:pPr>
            <a:r>
              <a:rPr lang="en-GB" dirty="0">
                <a:solidFill>
                  <a:schemeClr val="bg1"/>
                </a:solidFill>
              </a:rPr>
              <a:t>Competition is socialization</a:t>
            </a:r>
          </a:p>
          <a:p>
            <a:pPr marL="342900" indent="-342900">
              <a:buFont typeface="Arial" panose="020B0604020202020204" pitchFamily="34" charset="0"/>
              <a:buChar char="•"/>
            </a:pPr>
            <a:r>
              <a:rPr lang="en-GB" dirty="0">
                <a:solidFill>
                  <a:schemeClr val="bg1"/>
                </a:solidFill>
              </a:rPr>
              <a:t>Games represent reality as a model</a:t>
            </a:r>
          </a:p>
          <a:p>
            <a:pPr marL="342900" indent="-342900">
              <a:buFont typeface="Arial" panose="020B0604020202020204" pitchFamily="34" charset="0"/>
              <a:buChar char="•"/>
            </a:pPr>
            <a:r>
              <a:rPr lang="en-GB" dirty="0">
                <a:solidFill>
                  <a:schemeClr val="bg1"/>
                </a:solidFill>
              </a:rPr>
              <a:t>A relaxed and cheerful environment is created when playing</a:t>
            </a:r>
          </a:p>
        </p:txBody>
      </p:sp>
      <p:sp>
        <p:nvSpPr>
          <p:cNvPr id="7" name="Textfeld 6"/>
          <p:cNvSpPr txBox="1"/>
          <p:nvPr/>
        </p:nvSpPr>
        <p:spPr>
          <a:xfrm>
            <a:off x="5292080" y="260648"/>
            <a:ext cx="3528392" cy="5909310"/>
          </a:xfrm>
          <a:prstGeom prst="rect">
            <a:avLst/>
          </a:prstGeom>
          <a:solidFill>
            <a:schemeClr val="tx2">
              <a:lumMod val="60000"/>
              <a:lumOff val="40000"/>
            </a:schemeClr>
          </a:solidFill>
        </p:spPr>
        <p:txBody>
          <a:bodyPr wrap="square" rtlCol="0">
            <a:spAutoFit/>
          </a:bodyPr>
          <a:lstStyle/>
          <a:p>
            <a:r>
              <a:rPr lang="en-GB" dirty="0">
                <a:solidFill>
                  <a:schemeClr val="bg1"/>
                </a:solidFill>
              </a:rPr>
              <a:t>This causes playing when learning Mathematics:</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Great learning motivation by working with things that make pleasure</a:t>
            </a:r>
          </a:p>
          <a:p>
            <a:pPr marL="285750" indent="-285750">
              <a:buFont typeface="Arial" panose="020B0604020202020204" pitchFamily="34" charset="0"/>
              <a:buChar char="•"/>
            </a:pPr>
            <a:r>
              <a:rPr lang="en-GB" dirty="0">
                <a:solidFill>
                  <a:schemeClr val="bg1"/>
                </a:solidFill>
              </a:rPr>
              <a:t>High learning effect by joy in the matter</a:t>
            </a:r>
          </a:p>
          <a:p>
            <a:pPr marL="285750" indent="-285750">
              <a:buFont typeface="Arial" panose="020B0604020202020204" pitchFamily="34" charset="0"/>
              <a:buChar char="•"/>
            </a:pPr>
            <a:r>
              <a:rPr lang="en-GB" dirty="0">
                <a:solidFill>
                  <a:schemeClr val="bg1"/>
                </a:solidFill>
              </a:rPr>
              <a:t>Social behaviour in solving problems is promoted</a:t>
            </a:r>
          </a:p>
          <a:p>
            <a:pPr marL="285750" indent="-285750">
              <a:buFont typeface="Arial" panose="020B0604020202020204" pitchFamily="34" charset="0"/>
              <a:buChar char="•"/>
            </a:pPr>
            <a:r>
              <a:rPr lang="en-GB" dirty="0">
                <a:solidFill>
                  <a:schemeClr val="bg1"/>
                </a:solidFill>
              </a:rPr>
              <a:t>Speaking and language skills are encouraged to play, important for the understanding of mathematical tasks</a:t>
            </a:r>
          </a:p>
          <a:p>
            <a:pPr marL="285750" indent="-285750">
              <a:buFont typeface="Arial" panose="020B0604020202020204" pitchFamily="34" charset="0"/>
              <a:buChar char="•"/>
            </a:pPr>
            <a:r>
              <a:rPr lang="en-GB" dirty="0">
                <a:solidFill>
                  <a:schemeClr val="bg1"/>
                </a:solidFill>
              </a:rPr>
              <a:t>In Mathematics, as in the game, there is always a model for reality</a:t>
            </a:r>
          </a:p>
          <a:p>
            <a:pPr marL="285750" indent="-285750">
              <a:buFont typeface="Arial" panose="020B0604020202020204" pitchFamily="34" charset="0"/>
              <a:buChar char="•"/>
            </a:pPr>
            <a:r>
              <a:rPr lang="en-GB" dirty="0">
                <a:solidFill>
                  <a:schemeClr val="bg1"/>
                </a:solidFill>
              </a:rPr>
              <a:t>When playing certain games, the motoric skills are encouraged</a:t>
            </a:r>
          </a:p>
          <a:p>
            <a:pPr marL="285750" indent="-285750">
              <a:buFont typeface="Arial" panose="020B0604020202020204" pitchFamily="34" charset="0"/>
              <a:buChar char="•"/>
            </a:pPr>
            <a:r>
              <a:rPr lang="en-GB" dirty="0">
                <a:solidFill>
                  <a:schemeClr val="bg1"/>
                </a:solidFill>
              </a:rPr>
              <a:t>Solution strategy and mathematical rules are applied</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260648"/>
            <a:ext cx="2510038" cy="1524367"/>
          </a:xfrm>
          <a:prstGeom prst="rect">
            <a:avLst/>
          </a:prstGeom>
        </p:spPr>
      </p:pic>
      <p:sp>
        <p:nvSpPr>
          <p:cNvPr id="9" name="Textfeld 8"/>
          <p:cNvSpPr txBox="1"/>
          <p:nvPr/>
        </p:nvSpPr>
        <p:spPr>
          <a:xfrm>
            <a:off x="244913" y="6268670"/>
            <a:ext cx="4621725" cy="369332"/>
          </a:xfrm>
          <a:prstGeom prst="rect">
            <a:avLst/>
          </a:prstGeom>
          <a:noFill/>
        </p:spPr>
        <p:txBody>
          <a:bodyPr wrap="square" rtlCol="0">
            <a:spAutoFit/>
          </a:bodyPr>
          <a:lstStyle/>
          <a:p>
            <a:r>
              <a:rPr lang="de-DE" dirty="0"/>
              <a:t>Math-GAMES </a:t>
            </a:r>
            <a:r>
              <a:rPr lang="de-DE" dirty="0" err="1"/>
              <a:t>Methodology</a:t>
            </a:r>
            <a:r>
              <a:rPr lang="de-DE" dirty="0"/>
              <a:t> 3</a:t>
            </a:r>
            <a:endParaRPr lang="en-GB" dirty="0"/>
          </a:p>
        </p:txBody>
      </p:sp>
    </p:spTree>
    <p:extLst>
      <p:ext uri="{BB962C8B-B14F-4D97-AF65-F5344CB8AC3E}">
        <p14:creationId xmlns:p14="http://schemas.microsoft.com/office/powerpoint/2010/main" val="29586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1000"/>
                                        <p:tgtEl>
                                          <p:spTgt spid="5">
                                            <p:bg/>
                                          </p:spTgt>
                                        </p:tgtEl>
                                      </p:cBhvr>
                                    </p:animEffect>
                                    <p:anim calcmode="lin" valueType="num">
                                      <p:cBhvr>
                                        <p:cTn id="16" dur="1000" fill="hold"/>
                                        <p:tgtEl>
                                          <p:spTgt spid="5">
                                            <p:bg/>
                                          </p:spTgt>
                                        </p:tgtEl>
                                        <p:attrNameLst>
                                          <p:attrName>ppt_x</p:attrName>
                                        </p:attrNameLst>
                                      </p:cBhvr>
                                      <p:tavLst>
                                        <p:tav tm="0">
                                          <p:val>
                                            <p:strVal val="#ppt_x"/>
                                          </p:val>
                                        </p:tav>
                                        <p:tav tm="100000">
                                          <p:val>
                                            <p:strVal val="#ppt_x"/>
                                          </p:val>
                                        </p:tav>
                                      </p:tavLst>
                                    </p:anim>
                                    <p:anim calcmode="lin" valueType="num">
                                      <p:cBhvr>
                                        <p:cTn id="17"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1000"/>
                                        <p:tgtEl>
                                          <p:spTgt spid="5">
                                            <p:txEl>
                                              <p:pRg st="3" end="3"/>
                                            </p:txEl>
                                          </p:spTgt>
                                        </p:tgtEl>
                                      </p:cBhvr>
                                    </p:animEffect>
                                    <p:anim calcmode="lin" valueType="num">
                                      <p:cBhvr>
                                        <p:cTn id="4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1000"/>
                                        <p:tgtEl>
                                          <p:spTgt spid="5">
                                            <p:txEl>
                                              <p:pRg st="5" end="5"/>
                                            </p:txEl>
                                          </p:spTgt>
                                        </p:tgtEl>
                                      </p:cBhvr>
                                    </p:animEffect>
                                    <p:anim calcmode="lin" valueType="num">
                                      <p:cBhvr>
                                        <p:cTn id="5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p:cTn id="64" dur="1000" fill="hold"/>
                                        <p:tgtEl>
                                          <p:spTgt spid="8"/>
                                        </p:tgtEl>
                                        <p:attrNameLst>
                                          <p:attrName>ppt_w</p:attrName>
                                        </p:attrNameLst>
                                      </p:cBhvr>
                                      <p:tavLst>
                                        <p:tav tm="0">
                                          <p:val>
                                            <p:fltVal val="0"/>
                                          </p:val>
                                        </p:tav>
                                        <p:tav tm="100000">
                                          <p:val>
                                            <p:strVal val="#ppt_w"/>
                                          </p:val>
                                        </p:tav>
                                      </p:tavLst>
                                    </p:anim>
                                    <p:anim calcmode="lin" valueType="num">
                                      <p:cBhvr>
                                        <p:cTn id="65" dur="1000" fill="hold"/>
                                        <p:tgtEl>
                                          <p:spTgt spid="8"/>
                                        </p:tgtEl>
                                        <p:attrNameLst>
                                          <p:attrName>ppt_h</p:attrName>
                                        </p:attrNameLst>
                                      </p:cBhvr>
                                      <p:tavLst>
                                        <p:tav tm="0">
                                          <p:val>
                                            <p:fltVal val="0"/>
                                          </p:val>
                                        </p:tav>
                                        <p:tav tm="100000">
                                          <p:val>
                                            <p:strVal val="#ppt_h"/>
                                          </p:val>
                                        </p:tav>
                                      </p:tavLst>
                                    </p:anim>
                                    <p:anim calcmode="lin" valueType="num">
                                      <p:cBhvr>
                                        <p:cTn id="66" dur="1000" fill="hold"/>
                                        <p:tgtEl>
                                          <p:spTgt spid="8"/>
                                        </p:tgtEl>
                                        <p:attrNameLst>
                                          <p:attrName>style.rotation</p:attrName>
                                        </p:attrNameLst>
                                      </p:cBhvr>
                                      <p:tavLst>
                                        <p:tav tm="0">
                                          <p:val>
                                            <p:fltVal val="90"/>
                                          </p:val>
                                        </p:tav>
                                        <p:tav tm="100000">
                                          <p:val>
                                            <p:fltVal val="0"/>
                                          </p:val>
                                        </p:tav>
                                      </p:tavLst>
                                    </p:anim>
                                    <p:animEffect transition="in" filter="fade">
                                      <p:cBhvr>
                                        <p:cTn id="67" dur="10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6">
                                            <p:bg/>
                                          </p:spTgt>
                                        </p:tgtEl>
                                        <p:attrNameLst>
                                          <p:attrName>style.visibility</p:attrName>
                                        </p:attrNameLst>
                                      </p:cBhvr>
                                      <p:to>
                                        <p:strVal val="visible"/>
                                      </p:to>
                                    </p:set>
                                    <p:animEffect transition="in" filter="fade">
                                      <p:cBhvr>
                                        <p:cTn id="72" dur="1000"/>
                                        <p:tgtEl>
                                          <p:spTgt spid="6">
                                            <p:bg/>
                                          </p:spTgt>
                                        </p:tgtEl>
                                      </p:cBhvr>
                                    </p:animEffect>
                                    <p:anim calcmode="lin" valueType="num">
                                      <p:cBhvr>
                                        <p:cTn id="73" dur="1000" fill="hold"/>
                                        <p:tgtEl>
                                          <p:spTgt spid="6">
                                            <p:bg/>
                                          </p:spTgt>
                                        </p:tgtEl>
                                        <p:attrNameLst>
                                          <p:attrName>ppt_x</p:attrName>
                                        </p:attrNameLst>
                                      </p:cBhvr>
                                      <p:tavLst>
                                        <p:tav tm="0">
                                          <p:val>
                                            <p:strVal val="#ppt_x"/>
                                          </p:val>
                                        </p:tav>
                                        <p:tav tm="100000">
                                          <p:val>
                                            <p:strVal val="#ppt_x"/>
                                          </p:val>
                                        </p:tav>
                                      </p:tavLst>
                                    </p:anim>
                                    <p:anim calcmode="lin" valueType="num">
                                      <p:cBhvr>
                                        <p:cTn id="74"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6">
                                            <p:txEl>
                                              <p:pRg st="0" end="0"/>
                                            </p:txEl>
                                          </p:spTgt>
                                        </p:tgtEl>
                                        <p:attrNameLst>
                                          <p:attrName>style.visibility</p:attrName>
                                        </p:attrNameLst>
                                      </p:cBhvr>
                                      <p:to>
                                        <p:strVal val="visible"/>
                                      </p:to>
                                    </p:set>
                                    <p:animEffect transition="in" filter="fade">
                                      <p:cBhvr>
                                        <p:cTn id="79" dur="1000"/>
                                        <p:tgtEl>
                                          <p:spTgt spid="6">
                                            <p:txEl>
                                              <p:pRg st="0" end="0"/>
                                            </p:txEl>
                                          </p:spTgt>
                                        </p:tgtEl>
                                      </p:cBhvr>
                                    </p:animEffect>
                                    <p:anim calcmode="lin" valueType="num">
                                      <p:cBhvr>
                                        <p:cTn id="8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6">
                                            <p:txEl>
                                              <p:pRg st="2" end="2"/>
                                            </p:txEl>
                                          </p:spTgt>
                                        </p:tgtEl>
                                        <p:attrNameLst>
                                          <p:attrName>style.visibility</p:attrName>
                                        </p:attrNameLst>
                                      </p:cBhvr>
                                      <p:to>
                                        <p:strVal val="visible"/>
                                      </p:to>
                                    </p:set>
                                    <p:animEffect transition="in" filter="fade">
                                      <p:cBhvr>
                                        <p:cTn id="86" dur="1000"/>
                                        <p:tgtEl>
                                          <p:spTgt spid="6">
                                            <p:txEl>
                                              <p:pRg st="2" end="2"/>
                                            </p:txEl>
                                          </p:spTgt>
                                        </p:tgtEl>
                                      </p:cBhvr>
                                    </p:animEffect>
                                    <p:anim calcmode="lin" valueType="num">
                                      <p:cBhvr>
                                        <p:cTn id="8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8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
                                            <p:txEl>
                                              <p:pRg st="3" end="3"/>
                                            </p:txEl>
                                          </p:spTgt>
                                        </p:tgtEl>
                                        <p:attrNameLst>
                                          <p:attrName>style.visibility</p:attrName>
                                        </p:attrNameLst>
                                      </p:cBhvr>
                                      <p:to>
                                        <p:strVal val="visible"/>
                                      </p:to>
                                    </p:set>
                                    <p:animEffect transition="in" filter="fade">
                                      <p:cBhvr>
                                        <p:cTn id="93" dur="1000"/>
                                        <p:tgtEl>
                                          <p:spTgt spid="6">
                                            <p:txEl>
                                              <p:pRg st="3" end="3"/>
                                            </p:txEl>
                                          </p:spTgt>
                                        </p:tgtEl>
                                      </p:cBhvr>
                                    </p:animEffect>
                                    <p:anim calcmode="lin" valueType="num">
                                      <p:cBhvr>
                                        <p:cTn id="9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9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6">
                                            <p:txEl>
                                              <p:pRg st="4" end="4"/>
                                            </p:txEl>
                                          </p:spTgt>
                                        </p:tgtEl>
                                        <p:attrNameLst>
                                          <p:attrName>style.visibility</p:attrName>
                                        </p:attrNameLst>
                                      </p:cBhvr>
                                      <p:to>
                                        <p:strVal val="visible"/>
                                      </p:to>
                                    </p:set>
                                    <p:animEffect transition="in" filter="fade">
                                      <p:cBhvr>
                                        <p:cTn id="100" dur="1000"/>
                                        <p:tgtEl>
                                          <p:spTgt spid="6">
                                            <p:txEl>
                                              <p:pRg st="4" end="4"/>
                                            </p:txEl>
                                          </p:spTgt>
                                        </p:tgtEl>
                                      </p:cBhvr>
                                    </p:animEffect>
                                    <p:anim calcmode="lin" valueType="num">
                                      <p:cBhvr>
                                        <p:cTn id="10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0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6">
                                            <p:txEl>
                                              <p:pRg st="5" end="5"/>
                                            </p:txEl>
                                          </p:spTgt>
                                        </p:tgtEl>
                                        <p:attrNameLst>
                                          <p:attrName>style.visibility</p:attrName>
                                        </p:attrNameLst>
                                      </p:cBhvr>
                                      <p:to>
                                        <p:strVal val="visible"/>
                                      </p:to>
                                    </p:set>
                                    <p:animEffect transition="in" filter="fade">
                                      <p:cBhvr>
                                        <p:cTn id="107" dur="1000"/>
                                        <p:tgtEl>
                                          <p:spTgt spid="6">
                                            <p:txEl>
                                              <p:pRg st="5" end="5"/>
                                            </p:txEl>
                                          </p:spTgt>
                                        </p:tgtEl>
                                      </p:cBhvr>
                                    </p:animEffect>
                                    <p:anim calcmode="lin" valueType="num">
                                      <p:cBhvr>
                                        <p:cTn id="10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10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6">
                                            <p:txEl>
                                              <p:pRg st="6" end="6"/>
                                            </p:txEl>
                                          </p:spTgt>
                                        </p:tgtEl>
                                        <p:attrNameLst>
                                          <p:attrName>style.visibility</p:attrName>
                                        </p:attrNameLst>
                                      </p:cBhvr>
                                      <p:to>
                                        <p:strVal val="visible"/>
                                      </p:to>
                                    </p:set>
                                    <p:animEffect transition="in" filter="fade">
                                      <p:cBhvr>
                                        <p:cTn id="114" dur="1000"/>
                                        <p:tgtEl>
                                          <p:spTgt spid="6">
                                            <p:txEl>
                                              <p:pRg st="6" end="6"/>
                                            </p:txEl>
                                          </p:spTgt>
                                        </p:tgtEl>
                                      </p:cBhvr>
                                    </p:animEffect>
                                    <p:anim calcmode="lin" valueType="num">
                                      <p:cBhvr>
                                        <p:cTn id="11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11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7">
                                            <p:bg/>
                                          </p:spTgt>
                                        </p:tgtEl>
                                        <p:attrNameLst>
                                          <p:attrName>style.visibility</p:attrName>
                                        </p:attrNameLst>
                                      </p:cBhvr>
                                      <p:to>
                                        <p:strVal val="visible"/>
                                      </p:to>
                                    </p:set>
                                    <p:animEffect transition="in" filter="fade">
                                      <p:cBhvr>
                                        <p:cTn id="121" dur="1000"/>
                                        <p:tgtEl>
                                          <p:spTgt spid="7">
                                            <p:bg/>
                                          </p:spTgt>
                                        </p:tgtEl>
                                      </p:cBhvr>
                                    </p:animEffect>
                                    <p:anim calcmode="lin" valueType="num">
                                      <p:cBhvr>
                                        <p:cTn id="122" dur="1000" fill="hold"/>
                                        <p:tgtEl>
                                          <p:spTgt spid="7">
                                            <p:bg/>
                                          </p:spTgt>
                                        </p:tgtEl>
                                        <p:attrNameLst>
                                          <p:attrName>ppt_x</p:attrName>
                                        </p:attrNameLst>
                                      </p:cBhvr>
                                      <p:tavLst>
                                        <p:tav tm="0">
                                          <p:val>
                                            <p:strVal val="#ppt_x"/>
                                          </p:val>
                                        </p:tav>
                                        <p:tav tm="100000">
                                          <p:val>
                                            <p:strVal val="#ppt_x"/>
                                          </p:val>
                                        </p:tav>
                                      </p:tavLst>
                                    </p:anim>
                                    <p:anim calcmode="lin" valueType="num">
                                      <p:cBhvr>
                                        <p:cTn id="123"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7">
                                            <p:txEl>
                                              <p:pRg st="0" end="0"/>
                                            </p:txEl>
                                          </p:spTgt>
                                        </p:tgtEl>
                                        <p:attrNameLst>
                                          <p:attrName>style.visibility</p:attrName>
                                        </p:attrNameLst>
                                      </p:cBhvr>
                                      <p:to>
                                        <p:strVal val="visible"/>
                                      </p:to>
                                    </p:set>
                                    <p:animEffect transition="in" filter="fade">
                                      <p:cBhvr>
                                        <p:cTn id="128" dur="1000"/>
                                        <p:tgtEl>
                                          <p:spTgt spid="7">
                                            <p:txEl>
                                              <p:pRg st="0" end="0"/>
                                            </p:txEl>
                                          </p:spTgt>
                                        </p:tgtEl>
                                      </p:cBhvr>
                                    </p:animEffect>
                                    <p:anim calcmode="lin" valueType="num">
                                      <p:cBhvr>
                                        <p:cTn id="1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7">
                                            <p:txEl>
                                              <p:pRg st="2" end="2"/>
                                            </p:txEl>
                                          </p:spTgt>
                                        </p:tgtEl>
                                        <p:attrNameLst>
                                          <p:attrName>style.visibility</p:attrName>
                                        </p:attrNameLst>
                                      </p:cBhvr>
                                      <p:to>
                                        <p:strVal val="visible"/>
                                      </p:to>
                                    </p:set>
                                    <p:animEffect transition="in" filter="fade">
                                      <p:cBhvr>
                                        <p:cTn id="135" dur="1000"/>
                                        <p:tgtEl>
                                          <p:spTgt spid="7">
                                            <p:txEl>
                                              <p:pRg st="2" end="2"/>
                                            </p:txEl>
                                          </p:spTgt>
                                        </p:tgtEl>
                                      </p:cBhvr>
                                    </p:animEffect>
                                    <p:anim calcmode="lin" valueType="num">
                                      <p:cBhvr>
                                        <p:cTn id="1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7">
                                            <p:txEl>
                                              <p:pRg st="3" end="3"/>
                                            </p:txEl>
                                          </p:spTgt>
                                        </p:tgtEl>
                                        <p:attrNameLst>
                                          <p:attrName>style.visibility</p:attrName>
                                        </p:attrNameLst>
                                      </p:cBhvr>
                                      <p:to>
                                        <p:strVal val="visible"/>
                                      </p:to>
                                    </p:set>
                                    <p:animEffect transition="in" filter="fade">
                                      <p:cBhvr>
                                        <p:cTn id="142" dur="1000"/>
                                        <p:tgtEl>
                                          <p:spTgt spid="7">
                                            <p:txEl>
                                              <p:pRg st="3" end="3"/>
                                            </p:txEl>
                                          </p:spTgt>
                                        </p:tgtEl>
                                      </p:cBhvr>
                                    </p:animEffect>
                                    <p:anim calcmode="lin" valueType="num">
                                      <p:cBhvr>
                                        <p:cTn id="1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7">
                                            <p:txEl>
                                              <p:pRg st="4" end="4"/>
                                            </p:txEl>
                                          </p:spTgt>
                                        </p:tgtEl>
                                        <p:attrNameLst>
                                          <p:attrName>style.visibility</p:attrName>
                                        </p:attrNameLst>
                                      </p:cBhvr>
                                      <p:to>
                                        <p:strVal val="visible"/>
                                      </p:to>
                                    </p:set>
                                    <p:animEffect transition="in" filter="fade">
                                      <p:cBhvr>
                                        <p:cTn id="149" dur="1000"/>
                                        <p:tgtEl>
                                          <p:spTgt spid="7">
                                            <p:txEl>
                                              <p:pRg st="4" end="4"/>
                                            </p:txEl>
                                          </p:spTgt>
                                        </p:tgtEl>
                                      </p:cBhvr>
                                    </p:animEffect>
                                    <p:anim calcmode="lin" valueType="num">
                                      <p:cBhvr>
                                        <p:cTn id="1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7">
                                            <p:txEl>
                                              <p:pRg st="5" end="5"/>
                                            </p:txEl>
                                          </p:spTgt>
                                        </p:tgtEl>
                                        <p:attrNameLst>
                                          <p:attrName>style.visibility</p:attrName>
                                        </p:attrNameLst>
                                      </p:cBhvr>
                                      <p:to>
                                        <p:strVal val="visible"/>
                                      </p:to>
                                    </p:set>
                                    <p:animEffect transition="in" filter="fade">
                                      <p:cBhvr>
                                        <p:cTn id="156" dur="1000"/>
                                        <p:tgtEl>
                                          <p:spTgt spid="7">
                                            <p:txEl>
                                              <p:pRg st="5" end="5"/>
                                            </p:txEl>
                                          </p:spTgt>
                                        </p:tgtEl>
                                      </p:cBhvr>
                                    </p:animEffect>
                                    <p:anim calcmode="lin" valueType="num">
                                      <p:cBhvr>
                                        <p:cTn id="1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2" presetClass="entr" presetSubtype="0" fill="hold" grpId="0" nodeType="clickEffect">
                                  <p:stCondLst>
                                    <p:cond delay="0"/>
                                  </p:stCondLst>
                                  <p:childTnLst>
                                    <p:set>
                                      <p:cBhvr>
                                        <p:cTn id="162" dur="1" fill="hold">
                                          <p:stCondLst>
                                            <p:cond delay="0"/>
                                          </p:stCondLst>
                                        </p:cTn>
                                        <p:tgtEl>
                                          <p:spTgt spid="7">
                                            <p:txEl>
                                              <p:pRg st="6" end="6"/>
                                            </p:txEl>
                                          </p:spTgt>
                                        </p:tgtEl>
                                        <p:attrNameLst>
                                          <p:attrName>style.visibility</p:attrName>
                                        </p:attrNameLst>
                                      </p:cBhvr>
                                      <p:to>
                                        <p:strVal val="visible"/>
                                      </p:to>
                                    </p:set>
                                    <p:animEffect transition="in" filter="fade">
                                      <p:cBhvr>
                                        <p:cTn id="163" dur="1000"/>
                                        <p:tgtEl>
                                          <p:spTgt spid="7">
                                            <p:txEl>
                                              <p:pRg st="6" end="6"/>
                                            </p:txEl>
                                          </p:spTgt>
                                        </p:tgtEl>
                                      </p:cBhvr>
                                    </p:animEffect>
                                    <p:anim calcmode="lin" valueType="num">
                                      <p:cBhvr>
                                        <p:cTn id="16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16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42" presetClass="entr" presetSubtype="0" fill="hold" grpId="0" nodeType="clickEffect">
                                  <p:stCondLst>
                                    <p:cond delay="0"/>
                                  </p:stCondLst>
                                  <p:childTnLst>
                                    <p:set>
                                      <p:cBhvr>
                                        <p:cTn id="169" dur="1" fill="hold">
                                          <p:stCondLst>
                                            <p:cond delay="0"/>
                                          </p:stCondLst>
                                        </p:cTn>
                                        <p:tgtEl>
                                          <p:spTgt spid="7">
                                            <p:txEl>
                                              <p:pRg st="7" end="7"/>
                                            </p:txEl>
                                          </p:spTgt>
                                        </p:tgtEl>
                                        <p:attrNameLst>
                                          <p:attrName>style.visibility</p:attrName>
                                        </p:attrNameLst>
                                      </p:cBhvr>
                                      <p:to>
                                        <p:strVal val="visible"/>
                                      </p:to>
                                    </p:set>
                                    <p:animEffect transition="in" filter="fade">
                                      <p:cBhvr>
                                        <p:cTn id="170" dur="1000"/>
                                        <p:tgtEl>
                                          <p:spTgt spid="7">
                                            <p:txEl>
                                              <p:pRg st="7" end="7"/>
                                            </p:txEl>
                                          </p:spTgt>
                                        </p:tgtEl>
                                      </p:cBhvr>
                                    </p:animEffect>
                                    <p:anim calcmode="lin" valueType="num">
                                      <p:cBhvr>
                                        <p:cTn id="17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17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2" presetClass="entr" presetSubtype="0" fill="hold" grpId="0" nodeType="clickEffect">
                                  <p:stCondLst>
                                    <p:cond delay="0"/>
                                  </p:stCondLst>
                                  <p:childTnLst>
                                    <p:set>
                                      <p:cBhvr>
                                        <p:cTn id="176" dur="1" fill="hold">
                                          <p:stCondLst>
                                            <p:cond delay="0"/>
                                          </p:stCondLst>
                                        </p:cTn>
                                        <p:tgtEl>
                                          <p:spTgt spid="7">
                                            <p:txEl>
                                              <p:pRg st="8" end="8"/>
                                            </p:txEl>
                                          </p:spTgt>
                                        </p:tgtEl>
                                        <p:attrNameLst>
                                          <p:attrName>style.visibility</p:attrName>
                                        </p:attrNameLst>
                                      </p:cBhvr>
                                      <p:to>
                                        <p:strVal val="visible"/>
                                      </p:to>
                                    </p:set>
                                    <p:animEffect transition="in" filter="fade">
                                      <p:cBhvr>
                                        <p:cTn id="177" dur="1000"/>
                                        <p:tgtEl>
                                          <p:spTgt spid="7">
                                            <p:txEl>
                                              <p:pRg st="8" end="8"/>
                                            </p:txEl>
                                          </p:spTgt>
                                        </p:tgtEl>
                                      </p:cBhvr>
                                    </p:animEffect>
                                    <p:anim calcmode="lin" valueType="num">
                                      <p:cBhvr>
                                        <p:cTn id="17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17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il nach unten 6">
            <a:extLst>
              <a:ext uri="{FF2B5EF4-FFF2-40B4-BE49-F238E27FC236}">
                <a16:creationId xmlns:a16="http://schemas.microsoft.com/office/drawing/2014/main" id="{0261335B-87FF-47B9-82A3-0B1B923B3653}"/>
              </a:ext>
            </a:extLst>
          </p:cNvPr>
          <p:cNvSpPr/>
          <p:nvPr/>
        </p:nvSpPr>
        <p:spPr>
          <a:xfrm>
            <a:off x="3996264" y="50544"/>
            <a:ext cx="1296144" cy="96348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 name="Textfeld 3">
            <a:extLst>
              <a:ext uri="{FF2B5EF4-FFF2-40B4-BE49-F238E27FC236}">
                <a16:creationId xmlns:a16="http://schemas.microsoft.com/office/drawing/2014/main" id="{3732E090-576C-49DC-811B-243566EC9839}"/>
              </a:ext>
            </a:extLst>
          </p:cNvPr>
          <p:cNvSpPr txBox="1"/>
          <p:nvPr/>
        </p:nvSpPr>
        <p:spPr>
          <a:xfrm>
            <a:off x="323856" y="50544"/>
            <a:ext cx="8496944"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err="1">
                <a:solidFill>
                  <a:srgbClr val="FFFF00"/>
                </a:solidFill>
              </a:rPr>
              <a:t>Choose</a:t>
            </a:r>
            <a:r>
              <a:rPr lang="de-DE" b="1" dirty="0">
                <a:solidFill>
                  <a:srgbClr val="FFFF00"/>
                </a:solidFill>
              </a:rPr>
              <a:t> </a:t>
            </a:r>
            <a:r>
              <a:rPr lang="de-DE" b="1" dirty="0" err="1">
                <a:solidFill>
                  <a:srgbClr val="FFFF00"/>
                </a:solidFill>
              </a:rPr>
              <a:t>the</a:t>
            </a:r>
            <a:r>
              <a:rPr lang="de-DE" b="1" dirty="0">
                <a:solidFill>
                  <a:srgbClr val="FFFF00"/>
                </a:solidFill>
              </a:rPr>
              <a:t> </a:t>
            </a:r>
            <a:r>
              <a:rPr lang="de-DE" b="1" dirty="0" err="1">
                <a:solidFill>
                  <a:srgbClr val="FFFF00"/>
                </a:solidFill>
              </a:rPr>
              <a:t>right</a:t>
            </a:r>
            <a:r>
              <a:rPr lang="de-DE" b="1" dirty="0">
                <a:solidFill>
                  <a:srgbClr val="FFFF00"/>
                </a:solidFill>
              </a:rPr>
              <a:t> game!</a:t>
            </a:r>
            <a:endParaRPr lang="de-DE" sz="1800" b="1" dirty="0">
              <a:solidFill>
                <a:srgbClr val="FFFF00"/>
              </a:solidFill>
            </a:endParaRPr>
          </a:p>
        </p:txBody>
      </p:sp>
      <p:sp>
        <p:nvSpPr>
          <p:cNvPr id="4" name="Textfeld 4">
            <a:extLst>
              <a:ext uri="{FF2B5EF4-FFF2-40B4-BE49-F238E27FC236}">
                <a16:creationId xmlns:a16="http://schemas.microsoft.com/office/drawing/2014/main" id="{6DE5D355-A015-42DF-A5D8-1010D4F82AD5}"/>
              </a:ext>
            </a:extLst>
          </p:cNvPr>
          <p:cNvSpPr txBox="1"/>
          <p:nvPr/>
        </p:nvSpPr>
        <p:spPr>
          <a:xfrm>
            <a:off x="323199" y="1041416"/>
            <a:ext cx="8496944" cy="1477328"/>
          </a:xfrm>
          <a:prstGeom prst="rect">
            <a:avLst/>
          </a:prstGeom>
          <a:solidFill>
            <a:schemeClr val="accent3">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Pay attention to the mathematical content to be learned</a:t>
            </a:r>
          </a:p>
          <a:p>
            <a:pPr marL="285750" indent="-285750">
              <a:buFont typeface="Arial" panose="020B0604020202020204" pitchFamily="34" charset="0"/>
              <a:buChar char="•"/>
            </a:pPr>
            <a:r>
              <a:rPr lang="en-US" b="1" dirty="0">
                <a:solidFill>
                  <a:schemeClr val="bg1"/>
                </a:solidFill>
              </a:rPr>
              <a:t>Search in the synopsis</a:t>
            </a:r>
          </a:p>
          <a:p>
            <a:pPr marL="285750" indent="-285750">
              <a:buFont typeface="Arial" panose="020B0604020202020204" pitchFamily="34" charset="0"/>
              <a:buChar char="•"/>
            </a:pPr>
            <a:r>
              <a:rPr lang="en-US" b="1" dirty="0">
                <a:solidFill>
                  <a:schemeClr val="bg1"/>
                </a:solidFill>
              </a:rPr>
              <a:t>Note the text in the compendium</a:t>
            </a:r>
          </a:p>
          <a:p>
            <a:pPr marL="285750" indent="-285750">
              <a:buFont typeface="Arial" panose="020B0604020202020204" pitchFamily="34" charset="0"/>
              <a:buChar char="•"/>
            </a:pPr>
            <a:r>
              <a:rPr lang="en-US" b="1" dirty="0">
                <a:solidFill>
                  <a:schemeClr val="bg1"/>
                </a:solidFill>
              </a:rPr>
              <a:t>See the page in the manual</a:t>
            </a:r>
          </a:p>
          <a:p>
            <a:pPr marL="285750" indent="-285750">
              <a:buFont typeface="Arial" panose="020B0604020202020204" pitchFamily="34" charset="0"/>
              <a:buChar char="•"/>
            </a:pPr>
            <a:r>
              <a:rPr lang="en-US" b="1" dirty="0">
                <a:solidFill>
                  <a:schemeClr val="bg1"/>
                </a:solidFill>
              </a:rPr>
              <a:t>Make the right material</a:t>
            </a:r>
            <a:endParaRPr lang="de-DE" b="1" dirty="0">
              <a:solidFill>
                <a:schemeClr val="bg1"/>
              </a:solidFill>
            </a:endParaRPr>
          </a:p>
        </p:txBody>
      </p:sp>
      <p:sp>
        <p:nvSpPr>
          <p:cNvPr id="5" name="Textfeld 5">
            <a:extLst>
              <a:ext uri="{FF2B5EF4-FFF2-40B4-BE49-F238E27FC236}">
                <a16:creationId xmlns:a16="http://schemas.microsoft.com/office/drawing/2014/main" id="{134DFD72-B836-40D5-877B-E5A4A43C0047}"/>
              </a:ext>
            </a:extLst>
          </p:cNvPr>
          <p:cNvSpPr txBox="1"/>
          <p:nvPr/>
        </p:nvSpPr>
        <p:spPr>
          <a:xfrm>
            <a:off x="323199" y="3114138"/>
            <a:ext cx="8427675" cy="3693319"/>
          </a:xfrm>
          <a:prstGeom prst="rect">
            <a:avLst/>
          </a:prstGeom>
          <a:solidFill>
            <a:schemeClr val="accent6">
              <a:lumMod val="7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rPr>
              <a:t>Make sure that the game used is also motivated</a:t>
            </a:r>
          </a:p>
          <a:p>
            <a:pPr marL="285750" indent="-285750">
              <a:buFont typeface="Arial" panose="020B0604020202020204" pitchFamily="34" charset="0"/>
              <a:buChar char="•"/>
            </a:pPr>
            <a:r>
              <a:rPr lang="en-US" b="1" dirty="0">
                <a:solidFill>
                  <a:schemeClr val="bg1"/>
                </a:solidFill>
              </a:rPr>
              <a:t>Pay attention to the feelings of the learners and answer the questions:</a:t>
            </a:r>
          </a:p>
          <a:p>
            <a:pPr marL="742950" lvl="1" indent="-285750">
              <a:buFont typeface="Arial" panose="020B0604020202020204" pitchFamily="34" charset="0"/>
              <a:buChar char="•"/>
            </a:pPr>
            <a:r>
              <a:rPr lang="en-US" b="1" dirty="0">
                <a:solidFill>
                  <a:schemeClr val="bg1"/>
                </a:solidFill>
              </a:rPr>
              <a:t>Does he like to play alone?</a:t>
            </a:r>
          </a:p>
          <a:p>
            <a:pPr marL="742950" lvl="1" indent="-285750">
              <a:buFont typeface="Arial" panose="020B0604020202020204" pitchFamily="34" charset="0"/>
              <a:buChar char="•"/>
            </a:pPr>
            <a:r>
              <a:rPr lang="en-US" b="1" dirty="0">
                <a:solidFill>
                  <a:schemeClr val="bg1"/>
                </a:solidFill>
              </a:rPr>
              <a:t>Does he like to play with an opponent?</a:t>
            </a:r>
          </a:p>
          <a:p>
            <a:pPr marL="742950" lvl="1" indent="-285750">
              <a:buFont typeface="Arial" panose="020B0604020202020204" pitchFamily="34" charset="0"/>
              <a:buChar char="•"/>
            </a:pPr>
            <a:r>
              <a:rPr lang="en-US" b="1" dirty="0">
                <a:solidFill>
                  <a:schemeClr val="bg1"/>
                </a:solidFill>
              </a:rPr>
              <a:t>Does he like to play in the group?</a:t>
            </a:r>
          </a:p>
          <a:p>
            <a:pPr marL="742950" lvl="1" indent="-285750">
              <a:buFont typeface="Arial" panose="020B0604020202020204" pitchFamily="34" charset="0"/>
              <a:buChar char="•"/>
            </a:pPr>
            <a:r>
              <a:rPr lang="en-US" b="1" dirty="0">
                <a:solidFill>
                  <a:schemeClr val="bg1"/>
                </a:solidFill>
              </a:rPr>
              <a:t>What games does he like to play?</a:t>
            </a:r>
          </a:p>
          <a:p>
            <a:pPr marL="285750" indent="-285750">
              <a:buFont typeface="Arial" panose="020B0604020202020204" pitchFamily="34" charset="0"/>
              <a:buChar char="•"/>
            </a:pPr>
            <a:r>
              <a:rPr lang="en-US" b="1" dirty="0">
                <a:solidFill>
                  <a:schemeClr val="bg1"/>
                </a:solidFill>
              </a:rPr>
              <a:t>Note the different game types</a:t>
            </a:r>
          </a:p>
          <a:p>
            <a:pPr marL="742950" lvl="1" indent="-285750">
              <a:buFont typeface="Arial" panose="020B0604020202020204" pitchFamily="34" charset="0"/>
              <a:buChar char="•"/>
            </a:pPr>
            <a:r>
              <a:rPr lang="en-US" b="1" dirty="0">
                <a:solidFill>
                  <a:schemeClr val="bg1"/>
                </a:solidFill>
              </a:rPr>
              <a:t>Pure gambling (for example, dice, Domino)</a:t>
            </a:r>
          </a:p>
          <a:p>
            <a:pPr marL="742950" lvl="1" indent="-285750">
              <a:buFont typeface="Arial" panose="020B0604020202020204" pitchFamily="34" charset="0"/>
              <a:buChar char="•"/>
            </a:pPr>
            <a:r>
              <a:rPr lang="en-US" b="1" dirty="0">
                <a:solidFill>
                  <a:schemeClr val="bg1"/>
                </a:solidFill>
              </a:rPr>
              <a:t>Pure brain games (e.g., four-in-a-row, chess, mill, lady)</a:t>
            </a:r>
          </a:p>
          <a:p>
            <a:pPr marL="742950" lvl="1" indent="-285750">
              <a:buFont typeface="Arial" panose="020B0604020202020204" pitchFamily="34" charset="0"/>
              <a:buChar char="•"/>
            </a:pPr>
            <a:r>
              <a:rPr lang="en-US" b="1" dirty="0">
                <a:solidFill>
                  <a:schemeClr val="bg1"/>
                </a:solidFill>
              </a:rPr>
              <a:t>Combined games of brain and fortune (e.g., 17 and 4, Monopoly)</a:t>
            </a:r>
          </a:p>
          <a:p>
            <a:pPr marL="742950" lvl="1" indent="-285750">
              <a:buFont typeface="Arial" panose="020B0604020202020204" pitchFamily="34" charset="0"/>
              <a:buChar char="•"/>
            </a:pPr>
            <a:r>
              <a:rPr lang="en-US" b="1" dirty="0">
                <a:solidFill>
                  <a:schemeClr val="bg1"/>
                </a:solidFill>
              </a:rPr>
              <a:t>Movement games (e.g., seven-step dance, bouncy play)</a:t>
            </a:r>
          </a:p>
          <a:p>
            <a:pPr marL="742950" lvl="1" indent="-285750">
              <a:buFont typeface="Arial" panose="020B0604020202020204" pitchFamily="34" charset="0"/>
              <a:buChar char="•"/>
            </a:pPr>
            <a:r>
              <a:rPr lang="en-US" b="1" dirty="0">
                <a:solidFill>
                  <a:schemeClr val="bg1"/>
                </a:solidFill>
              </a:rPr>
              <a:t>Motorized games (e.g., Mikado, thread game)</a:t>
            </a:r>
          </a:p>
          <a:p>
            <a:pPr marL="742950" lvl="1" indent="-285750">
              <a:buFont typeface="Arial" panose="020B0604020202020204" pitchFamily="34" charset="0"/>
              <a:buChar char="•"/>
            </a:pPr>
            <a:r>
              <a:rPr lang="en-US" b="1" dirty="0">
                <a:solidFill>
                  <a:schemeClr val="bg1"/>
                </a:solidFill>
              </a:rPr>
              <a:t>Puzzles</a:t>
            </a:r>
            <a:endParaRPr lang="de-DE" b="1" dirty="0">
              <a:solidFill>
                <a:schemeClr val="bg1"/>
              </a:solidFill>
            </a:endParaRPr>
          </a:p>
        </p:txBody>
      </p:sp>
      <p:sp>
        <p:nvSpPr>
          <p:cNvPr id="6" name="Pfeil nach unten 6">
            <a:extLst>
              <a:ext uri="{FF2B5EF4-FFF2-40B4-BE49-F238E27FC236}">
                <a16:creationId xmlns:a16="http://schemas.microsoft.com/office/drawing/2014/main" id="{EB4B6A7E-9F3D-4B4D-BB3F-D552DCBD677B}"/>
              </a:ext>
            </a:extLst>
          </p:cNvPr>
          <p:cNvSpPr/>
          <p:nvPr/>
        </p:nvSpPr>
        <p:spPr>
          <a:xfrm>
            <a:off x="4022834" y="2138776"/>
            <a:ext cx="1296144" cy="963488"/>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804812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Kreuzworträtsel enthält.&#10;&#10;Mit sehr hoher Zuverlässigkeit generierte Beschreibung">
            <a:extLst>
              <a:ext uri="{FF2B5EF4-FFF2-40B4-BE49-F238E27FC236}">
                <a16:creationId xmlns:a16="http://schemas.microsoft.com/office/drawing/2014/main" id="{82331E99-7FFC-4C75-8463-554F81259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4624"/>
            <a:ext cx="5865994" cy="6785992"/>
          </a:xfrm>
          <a:prstGeom prst="rect">
            <a:avLst/>
          </a:prstGeom>
        </p:spPr>
      </p:pic>
    </p:spTree>
    <p:extLst>
      <p:ext uri="{BB962C8B-B14F-4D97-AF65-F5344CB8AC3E}">
        <p14:creationId xmlns:p14="http://schemas.microsoft.com/office/powerpoint/2010/main" val="143837986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1142</Words>
  <Application>Microsoft Office PowerPoint</Application>
  <PresentationFormat>Bildschirmpräsentation (4:3)</PresentationFormat>
  <Paragraphs>163</Paragraphs>
  <Slides>11</Slides>
  <Notes>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vt:i4>
      </vt:variant>
    </vt:vector>
  </HeadingPairs>
  <TitlesOfParts>
    <vt:vector size="15" baseType="lpstr">
      <vt:lpstr>Arial</vt:lpstr>
      <vt:lpstr>Calibri</vt:lpstr>
      <vt:lpstr>Times New Roman</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MathGAMES –  Numeracy Learning Guidebook Example</dc:title>
  <dc:creator>Roland</dc:creator>
  <cp:lastModifiedBy>Roland Schneidt</cp:lastModifiedBy>
  <cp:revision>99</cp:revision>
  <dcterms:created xsi:type="dcterms:W3CDTF">2015-10-21T14:12:34Z</dcterms:created>
  <dcterms:modified xsi:type="dcterms:W3CDTF">2018-01-28T15:02:36Z</dcterms:modified>
</cp:coreProperties>
</file>